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4357" r:id="rId2"/>
    <p:sldMasterId id="2147484370" r:id="rId3"/>
    <p:sldMasterId id="2147484372" r:id="rId4"/>
    <p:sldMasterId id="2147484373" r:id="rId5"/>
    <p:sldMasterId id="2147484374" r:id="rId6"/>
  </p:sldMasterIdLst>
  <p:notesMasterIdLst>
    <p:notesMasterId r:id="rId26"/>
  </p:notesMasterIdLst>
  <p:handoutMasterIdLst>
    <p:handoutMasterId r:id="rId27"/>
  </p:handoutMasterIdLst>
  <p:sldIdLst>
    <p:sldId id="690" r:id="rId7"/>
    <p:sldId id="961" r:id="rId8"/>
    <p:sldId id="1044" r:id="rId9"/>
    <p:sldId id="1062" r:id="rId10"/>
    <p:sldId id="1052" r:id="rId11"/>
    <p:sldId id="1053" r:id="rId12"/>
    <p:sldId id="1054" r:id="rId13"/>
    <p:sldId id="1055" r:id="rId14"/>
    <p:sldId id="1056" r:id="rId15"/>
    <p:sldId id="1057" r:id="rId16"/>
    <p:sldId id="1058" r:id="rId17"/>
    <p:sldId id="1068" r:id="rId18"/>
    <p:sldId id="1069" r:id="rId19"/>
    <p:sldId id="1059" r:id="rId20"/>
    <p:sldId id="1060" r:id="rId21"/>
    <p:sldId id="977" r:id="rId22"/>
    <p:sldId id="1032" r:id="rId23"/>
    <p:sldId id="1067" r:id="rId24"/>
    <p:sldId id="1064" r:id="rId25"/>
  </p:sldIdLst>
  <p:sldSz cx="9144000" cy="6858000" type="screen4x3"/>
  <p:notesSz cx="7010400" cy="9296400"/>
  <p:defaultTextStyle>
    <a:defPPr>
      <a:defRPr lang="en-US"/>
    </a:defPPr>
    <a:lvl1pPr algn="l" rtl="0" fontAlgn="base">
      <a:spcBef>
        <a:spcPct val="50000"/>
      </a:spcBef>
      <a:spcAft>
        <a:spcPct val="0"/>
      </a:spcAft>
      <a:defRPr sz="900" b="1" kern="1200" baseline="-25000">
        <a:solidFill>
          <a:schemeClr val="tx1"/>
        </a:solidFill>
        <a:latin typeface="Arial" pitchFamily="34" charset="0"/>
        <a:ea typeface="ＭＳ Ｐゴシック" pitchFamily="34" charset="-128"/>
        <a:cs typeface="+mn-cs"/>
      </a:defRPr>
    </a:lvl1pPr>
    <a:lvl2pPr marL="457200" algn="l" rtl="0" fontAlgn="base">
      <a:spcBef>
        <a:spcPct val="50000"/>
      </a:spcBef>
      <a:spcAft>
        <a:spcPct val="0"/>
      </a:spcAft>
      <a:defRPr sz="900" b="1" kern="1200" baseline="-25000">
        <a:solidFill>
          <a:schemeClr val="tx1"/>
        </a:solidFill>
        <a:latin typeface="Arial" pitchFamily="34" charset="0"/>
        <a:ea typeface="ＭＳ Ｐゴシック" pitchFamily="34" charset="-128"/>
        <a:cs typeface="+mn-cs"/>
      </a:defRPr>
    </a:lvl2pPr>
    <a:lvl3pPr marL="914400" algn="l" rtl="0" fontAlgn="base">
      <a:spcBef>
        <a:spcPct val="50000"/>
      </a:spcBef>
      <a:spcAft>
        <a:spcPct val="0"/>
      </a:spcAft>
      <a:defRPr sz="900" b="1" kern="1200" baseline="-25000">
        <a:solidFill>
          <a:schemeClr val="tx1"/>
        </a:solidFill>
        <a:latin typeface="Arial" pitchFamily="34" charset="0"/>
        <a:ea typeface="ＭＳ Ｐゴシック" pitchFamily="34" charset="-128"/>
        <a:cs typeface="+mn-cs"/>
      </a:defRPr>
    </a:lvl3pPr>
    <a:lvl4pPr marL="1371600" algn="l" rtl="0" fontAlgn="base">
      <a:spcBef>
        <a:spcPct val="50000"/>
      </a:spcBef>
      <a:spcAft>
        <a:spcPct val="0"/>
      </a:spcAft>
      <a:defRPr sz="900" b="1" kern="1200" baseline="-25000">
        <a:solidFill>
          <a:schemeClr val="tx1"/>
        </a:solidFill>
        <a:latin typeface="Arial" pitchFamily="34" charset="0"/>
        <a:ea typeface="ＭＳ Ｐゴシック" pitchFamily="34" charset="-128"/>
        <a:cs typeface="+mn-cs"/>
      </a:defRPr>
    </a:lvl4pPr>
    <a:lvl5pPr marL="1828800" algn="l" rtl="0" fontAlgn="base">
      <a:spcBef>
        <a:spcPct val="50000"/>
      </a:spcBef>
      <a:spcAft>
        <a:spcPct val="0"/>
      </a:spcAft>
      <a:defRPr sz="900" b="1" kern="1200" baseline="-25000">
        <a:solidFill>
          <a:schemeClr val="tx1"/>
        </a:solidFill>
        <a:latin typeface="Arial" pitchFamily="34" charset="0"/>
        <a:ea typeface="ＭＳ Ｐゴシック" pitchFamily="34" charset="-128"/>
        <a:cs typeface="+mn-cs"/>
      </a:defRPr>
    </a:lvl5pPr>
    <a:lvl6pPr marL="2286000" algn="l" defTabSz="914400" rtl="0" eaLnBrk="1" latinLnBrk="0" hangingPunct="1">
      <a:defRPr sz="900" b="1" kern="1200" baseline="-25000">
        <a:solidFill>
          <a:schemeClr val="tx1"/>
        </a:solidFill>
        <a:latin typeface="Arial" pitchFamily="34" charset="0"/>
        <a:ea typeface="ＭＳ Ｐゴシック" pitchFamily="34" charset="-128"/>
        <a:cs typeface="+mn-cs"/>
      </a:defRPr>
    </a:lvl6pPr>
    <a:lvl7pPr marL="2743200" algn="l" defTabSz="914400" rtl="0" eaLnBrk="1" latinLnBrk="0" hangingPunct="1">
      <a:defRPr sz="900" b="1" kern="1200" baseline="-25000">
        <a:solidFill>
          <a:schemeClr val="tx1"/>
        </a:solidFill>
        <a:latin typeface="Arial" pitchFamily="34" charset="0"/>
        <a:ea typeface="ＭＳ Ｐゴシック" pitchFamily="34" charset="-128"/>
        <a:cs typeface="+mn-cs"/>
      </a:defRPr>
    </a:lvl7pPr>
    <a:lvl8pPr marL="3200400" algn="l" defTabSz="914400" rtl="0" eaLnBrk="1" latinLnBrk="0" hangingPunct="1">
      <a:defRPr sz="900" b="1" kern="1200" baseline="-25000">
        <a:solidFill>
          <a:schemeClr val="tx1"/>
        </a:solidFill>
        <a:latin typeface="Arial" pitchFamily="34" charset="0"/>
        <a:ea typeface="ＭＳ Ｐゴシック" pitchFamily="34" charset="-128"/>
        <a:cs typeface="+mn-cs"/>
      </a:defRPr>
    </a:lvl8pPr>
    <a:lvl9pPr marL="3657600" algn="l" defTabSz="914400" rtl="0" eaLnBrk="1" latinLnBrk="0" hangingPunct="1">
      <a:defRPr sz="900" b="1" kern="1200" baseline="-250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E0E0E0"/>
    <a:srgbClr val="DDDDDD"/>
    <a:srgbClr val="ECECEC"/>
    <a:srgbClr val="E8E8E8"/>
    <a:srgbClr val="EAEAEA"/>
    <a:srgbClr val="40404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0000" autoAdjust="0"/>
  </p:normalViewPr>
  <p:slideViewPr>
    <p:cSldViewPr snapToGrid="0">
      <p:cViewPr>
        <p:scale>
          <a:sx n="120" d="100"/>
          <a:sy n="120" d="100"/>
        </p:scale>
        <p:origin x="-72" y="4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7" d="100"/>
          <a:sy n="67" d="100"/>
        </p:scale>
        <p:origin x="-3139" y="-91"/>
      </p:cViewPr>
      <p:guideLst>
        <p:guide orient="horz" pos="2928"/>
        <p:guide pos="2208"/>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defRPr sz="1200" b="0" baseline="0" dirty="0">
                <a:latin typeface="Arial" charset="0"/>
                <a:ea typeface="ＭＳ Ｐゴシック" pitchFamily="50" charset="-128"/>
                <a:cs typeface="+mn-cs"/>
              </a:defRPr>
            </a:lvl1pPr>
          </a:lstStyle>
          <a:p>
            <a:pPr>
              <a:defRPr/>
            </a:pPr>
            <a:endParaRPr lang="en-US"/>
          </a:p>
        </p:txBody>
      </p:sp>
      <p:sp>
        <p:nvSpPr>
          <p:cNvPr id="921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defRPr sz="1200" b="0" baseline="0" dirty="0">
                <a:latin typeface="Arial" charset="0"/>
                <a:ea typeface="ＭＳ Ｐゴシック" pitchFamily="50" charset="-128"/>
                <a:cs typeface="+mn-cs"/>
              </a:defRPr>
            </a:lvl1pPr>
          </a:lstStyle>
          <a:p>
            <a:pPr>
              <a:defRPr/>
            </a:pPr>
            <a:endParaRPr lang="en-US"/>
          </a:p>
        </p:txBody>
      </p:sp>
      <p:sp>
        <p:nvSpPr>
          <p:cNvPr id="922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0"/>
              </a:spcBef>
              <a:defRPr sz="1200" b="0" baseline="0" dirty="0">
                <a:latin typeface="Arial" charset="0"/>
                <a:ea typeface="ＭＳ Ｐゴシック" pitchFamily="50" charset="-128"/>
                <a:cs typeface="+mn-cs"/>
              </a:defRPr>
            </a:lvl1pPr>
          </a:lstStyle>
          <a:p>
            <a:pPr>
              <a:defRPr/>
            </a:pPr>
            <a:endParaRPr lang="en-US"/>
          </a:p>
        </p:txBody>
      </p:sp>
      <p:sp>
        <p:nvSpPr>
          <p:cNvPr id="922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0"/>
              </a:spcBef>
              <a:defRPr sz="1200" b="0" baseline="0">
                <a:latin typeface="Arial" charset="0"/>
                <a:ea typeface="ＭＳ Ｐゴシック" charset="-128"/>
                <a:cs typeface="ＭＳ Ｐゴシック" charset="-128"/>
              </a:defRPr>
            </a:lvl1pPr>
          </a:lstStyle>
          <a:p>
            <a:pPr>
              <a:defRPr/>
            </a:pPr>
            <a:fld id="{E84A4E88-9514-497D-B1F4-3CC9DBB37EBC}" type="slidenum">
              <a:rPr lang="en-US"/>
              <a:pPr>
                <a:defRPr/>
              </a:pPr>
              <a:t>‹#›</a:t>
            </a:fld>
            <a:endParaRPr lang="en-US" dirty="0"/>
          </a:p>
        </p:txBody>
      </p:sp>
    </p:spTree>
    <p:extLst>
      <p:ext uri="{BB962C8B-B14F-4D97-AF65-F5344CB8AC3E}">
        <p14:creationId xmlns:p14="http://schemas.microsoft.com/office/powerpoint/2010/main" val="7988452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defRPr sz="1200" b="0" baseline="0" dirty="0">
                <a:latin typeface="Arial" charset="0"/>
                <a:ea typeface="ＭＳ Ｐゴシック" pitchFamily="50" charset="-128"/>
                <a:cs typeface="+mn-cs"/>
              </a:defRPr>
            </a:lvl1pPr>
          </a:lstStyle>
          <a:p>
            <a:pPr>
              <a:defRPr/>
            </a:pPr>
            <a:endParaRPr lang="en-US"/>
          </a:p>
        </p:txBody>
      </p:sp>
      <p:sp>
        <p:nvSpPr>
          <p:cNvPr id="4099"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defRPr sz="1200" b="0" baseline="0" dirty="0">
                <a:latin typeface="Arial" charset="0"/>
                <a:ea typeface="ＭＳ Ｐゴシック" pitchFamily="50" charset="-128"/>
                <a:cs typeface="+mn-cs"/>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0"/>
              </a:spcBef>
              <a:defRPr sz="1200" b="0" baseline="0" dirty="0">
                <a:latin typeface="Arial" charset="0"/>
                <a:ea typeface="ＭＳ Ｐゴシック" pitchFamily="50" charset="-128"/>
                <a:cs typeface="+mn-cs"/>
              </a:defRPr>
            </a:lvl1pPr>
          </a:lstStyle>
          <a:p>
            <a:pPr>
              <a:defRPr/>
            </a:pPr>
            <a:endParaRPr lang="en-US"/>
          </a:p>
        </p:txBody>
      </p:sp>
      <p:sp>
        <p:nvSpPr>
          <p:cNvPr id="410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0"/>
              </a:spcBef>
              <a:defRPr sz="1200" b="0" baseline="0">
                <a:latin typeface="Arial" charset="0"/>
                <a:ea typeface="ＭＳ Ｐゴシック" charset="-128"/>
                <a:cs typeface="ＭＳ Ｐゴシック" charset="-128"/>
              </a:defRPr>
            </a:lvl1pPr>
          </a:lstStyle>
          <a:p>
            <a:pPr>
              <a:defRPr/>
            </a:pPr>
            <a:fld id="{742650E8-7E64-4143-A58A-FA7500E59298}" type="slidenum">
              <a:rPr lang="en-US"/>
              <a:pPr>
                <a:defRPr/>
              </a:pPr>
              <a:t>‹#›</a:t>
            </a:fld>
            <a:endParaRPr lang="en-US" dirty="0"/>
          </a:p>
        </p:txBody>
      </p:sp>
    </p:spTree>
    <p:extLst>
      <p:ext uri="{BB962C8B-B14F-4D97-AF65-F5344CB8AC3E}">
        <p14:creationId xmlns:p14="http://schemas.microsoft.com/office/powerpoint/2010/main" val="426891130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80" charset="-128"/>
        <a:cs typeface="ＭＳ Ｐゴシック" pitchFamily="38"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0"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0"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0"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0"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21507" name="Slide Number Placeholder 3"/>
          <p:cNvSpPr>
            <a:spLocks noGrp="1"/>
          </p:cNvSpPr>
          <p:nvPr>
            <p:ph type="sldNum" sz="quarter" idx="5"/>
          </p:nvPr>
        </p:nvSpPr>
        <p:spPr>
          <a:noFill/>
        </p:spPr>
        <p:txBody>
          <a:bodyPr/>
          <a:lstStyle/>
          <a:p>
            <a:fld id="{74B1CAA8-8A59-4B0B-B7BE-2A5D1ADC03DB}" type="slidenum">
              <a:rPr lang="en-US" smtClean="0">
                <a:latin typeface="Arial" pitchFamily="34" charset="0"/>
                <a:ea typeface="ＭＳ Ｐゴシック" pitchFamily="34" charset="-128"/>
              </a:rPr>
              <a:pPr/>
              <a:t>1</a:t>
            </a:fld>
            <a:endParaRPr lang="en-US"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p:spPr>
        <p:txBody>
          <a:bodyPr lIns="92117" tIns="46058" rIns="92117" bIns="46058"/>
          <a:lstStyle/>
          <a:p>
            <a:r>
              <a:rPr lang="en-US" smtClean="0">
                <a:latin typeface="Arial" pitchFamily="34" charset="0"/>
                <a:ea typeface="ＭＳ Ｐゴシック" pitchFamily="34" charset="-128"/>
              </a:rPr>
              <a:t>PayFlex’s standard funding arrangement is for the client to authorize PayFlex to initiate ACH debits against a designated corporate account.  With this “pay-as-you-go” approach, no pre-funding is required.  On each funding day, PayFlex will notify you of the amount to be funded.</a:t>
            </a:r>
          </a:p>
          <a:p>
            <a:r>
              <a:rPr lang="en-US" smtClean="0">
                <a:latin typeface="Arial" pitchFamily="34" charset="0"/>
                <a:ea typeface="ＭＳ Ｐゴシック" pitchFamily="34" charset="-128"/>
              </a:rPr>
              <a:t> </a:t>
            </a:r>
          </a:p>
          <a:p>
            <a:r>
              <a:rPr lang="en-US" smtClean="0">
                <a:latin typeface="Arial" pitchFamily="34" charset="0"/>
                <a:ea typeface="ＭＳ Ｐゴシック" pitchFamily="34" charset="-128"/>
              </a:rPr>
              <a:t>For claims reimbursement requests, funding is according to a client-defined schedule, e.g., daily, weekly, etc.</a:t>
            </a:r>
          </a:p>
          <a:p>
            <a:r>
              <a:rPr lang="en-US" smtClean="0">
                <a:latin typeface="Arial" pitchFamily="34" charset="0"/>
                <a:ea typeface="ＭＳ Ｐゴシック" pitchFamily="34" charset="-128"/>
              </a:rPr>
              <a:t>For debit card transactions, funding is daily based on participant activity</a:t>
            </a:r>
          </a:p>
          <a:p>
            <a:r>
              <a:rPr lang="en-US" smtClean="0">
                <a:latin typeface="Arial" pitchFamily="34" charset="0"/>
                <a:ea typeface="ＭＳ Ｐゴシック" pitchFamily="34" charset="-128"/>
              </a:rPr>
              <a:t>For HSAs, funding is required each time a deposit is made</a:t>
            </a:r>
          </a:p>
          <a:p>
            <a:r>
              <a:rPr lang="en-US" smtClean="0">
                <a:latin typeface="Arial" pitchFamily="34" charset="0"/>
                <a:ea typeface="ＭＳ Ｐゴシック" pitchFamily="34" charset="-128"/>
              </a:rPr>
              <a:t> </a:t>
            </a:r>
          </a:p>
          <a:p>
            <a:r>
              <a:rPr lang="en-US" smtClean="0">
                <a:latin typeface="Arial" pitchFamily="34" charset="0"/>
                <a:ea typeface="ＭＳ Ｐゴシック" pitchFamily="34" charset="-128"/>
              </a:rPr>
              <a:t>PayFlex then initiates an ACH debit transaction against the designated account for the identified amount.  Funds are pulled from the designated account on the next business day.  Participant reimbursements are then issued from the PayFlex custodial cash account.</a:t>
            </a:r>
          </a:p>
          <a:p>
            <a:endParaRPr lang="en-US" smtClean="0">
              <a:latin typeface="Arial" pitchFamily="34" charset="0"/>
              <a:ea typeface="ＭＳ Ｐゴシック" pitchFamily="34" charset="-128"/>
            </a:endParaRPr>
          </a:p>
        </p:txBody>
      </p:sp>
      <p:sp>
        <p:nvSpPr>
          <p:cNvPr id="167940" name="Slide Number Placeholder 3"/>
          <p:cNvSpPr txBox="1">
            <a:spLocks noGrp="1"/>
          </p:cNvSpPr>
          <p:nvPr/>
        </p:nvSpPr>
        <p:spPr bwMode="auto">
          <a:xfrm>
            <a:off x="3973513" y="8831263"/>
            <a:ext cx="3036887" cy="465137"/>
          </a:xfrm>
          <a:prstGeom prst="rect">
            <a:avLst/>
          </a:prstGeom>
          <a:noFill/>
          <a:ln w="9525">
            <a:noFill/>
            <a:miter lim="800000"/>
            <a:headEnd/>
            <a:tailEnd/>
          </a:ln>
        </p:spPr>
        <p:txBody>
          <a:bodyPr lIns="92117" tIns="46058" rIns="92117" bIns="46058" anchor="b"/>
          <a:lstStyle/>
          <a:p>
            <a:pPr algn="r" eaLnBrk="0" hangingPunct="0">
              <a:spcBef>
                <a:spcPct val="0"/>
              </a:spcBef>
            </a:pPr>
            <a:fld id="{E5E70FC3-F062-4D20-B37B-C7CFB0EA333F}" type="slidenum">
              <a:rPr lang="en-US" sz="1200" b="0" baseline="0"/>
              <a:pPr algn="r" eaLnBrk="0" hangingPunct="0">
                <a:spcBef>
                  <a:spcPct val="0"/>
                </a:spcBef>
              </a:pPr>
              <a:t>3</a:t>
            </a:fld>
            <a:endParaRPr lang="en-US" sz="1200" b="0" baseline="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K:\2010 Mobium Clients\2010-PayFlex_HealthHub\24881 - Sales Presentation\jpeg\CoverPage.jpg"/>
          <p:cNvPicPr>
            <a:picLocks noChangeAspect="1" noChangeArrowheads="1"/>
          </p:cNvPicPr>
          <p:nvPr userDrawn="1"/>
        </p:nvPicPr>
        <p:blipFill>
          <a:blip r:embed="rId2" cstate="print"/>
          <a:srcRect/>
          <a:stretch>
            <a:fillRect/>
          </a:stretch>
        </p:blipFill>
        <p:spPr bwMode="auto">
          <a:xfrm>
            <a:off x="0" y="0"/>
            <a:ext cx="9169400" cy="6858000"/>
          </a:xfrm>
          <a:prstGeom prst="rect">
            <a:avLst/>
          </a:prstGeom>
          <a:noFill/>
          <a:ln w="9525">
            <a:noFill/>
            <a:miter lim="800000"/>
            <a:headEnd/>
            <a:tailEnd/>
          </a:ln>
        </p:spPr>
      </p:pic>
      <p:sp>
        <p:nvSpPr>
          <p:cNvPr id="5122" name="Rectangle 2"/>
          <p:cNvSpPr>
            <a:spLocks noGrp="1" noChangeArrowheads="1"/>
          </p:cNvSpPr>
          <p:nvPr>
            <p:ph type="ctrTitle"/>
          </p:nvPr>
        </p:nvSpPr>
        <p:spPr>
          <a:xfrm>
            <a:off x="912813" y="2513013"/>
            <a:ext cx="3427412" cy="1828800"/>
          </a:xfrm>
        </p:spPr>
        <p:txBody>
          <a:bodyPr anchor="t"/>
          <a:lstStyle>
            <a:lvl1pPr>
              <a:defRPr/>
            </a:lvl1pPr>
          </a:lstStyle>
          <a:p>
            <a:r>
              <a:rPr lang="en-US" smtClean="0"/>
              <a:t>Click to edit Master title style</a:t>
            </a:r>
            <a:endParaRPr lang="en-US"/>
          </a:p>
        </p:txBody>
      </p:sp>
      <p:sp>
        <p:nvSpPr>
          <p:cNvPr id="5123" name="Rectangle 3"/>
          <p:cNvSpPr>
            <a:spLocks noGrp="1" noChangeArrowheads="1"/>
          </p:cNvSpPr>
          <p:nvPr>
            <p:ph type="subTitle" idx="1"/>
          </p:nvPr>
        </p:nvSpPr>
        <p:spPr>
          <a:xfrm>
            <a:off x="912813" y="4570413"/>
            <a:ext cx="3427412" cy="1371600"/>
          </a:xfrm>
        </p:spPr>
        <p:txBody>
          <a:bodyPr/>
          <a:lstStyle>
            <a:lvl1pPr>
              <a:defRPr/>
            </a:lvl1pPr>
          </a:lstStyle>
          <a:p>
            <a:r>
              <a:rPr lang="en-US" smtClean="0"/>
              <a:t>Click to edit Master subtitle style</a:t>
            </a:r>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5" descr="NEW_HealthHub_Logo_PayFlex_green_gray_horz_cmyk"/>
          <p:cNvPicPr>
            <a:picLocks noChangeAspect="1" noChangeArrowheads="1"/>
          </p:cNvPicPr>
          <p:nvPr userDrawn="1"/>
        </p:nvPicPr>
        <p:blipFill>
          <a:blip r:embed="rId2" cstate="print"/>
          <a:srcRect/>
          <a:stretch>
            <a:fillRect/>
          </a:stretch>
        </p:blipFill>
        <p:spPr bwMode="auto">
          <a:xfrm>
            <a:off x="7026275" y="5627688"/>
            <a:ext cx="1978025" cy="7493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xfrm>
            <a:off x="2057400" y="59436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spcBef>
                <a:spcPct val="0"/>
              </a:spcBef>
              <a:defRPr sz="2400" b="0">
                <a:latin typeface="Arial" charset="0"/>
                <a:ea typeface="ＭＳ Ｐゴシック" charset="-128"/>
                <a:cs typeface="ＭＳ Ｐゴシック" charset="-128"/>
              </a:defRPr>
            </a:lvl1pPr>
          </a:lstStyle>
          <a:p>
            <a:pPr>
              <a:defRPr/>
            </a:pPr>
            <a:fld id="{94A95601-700A-41D5-BD65-C437DE8F2398}" type="datetime1">
              <a:rPr lang="en-US"/>
              <a:pPr>
                <a:defRPr/>
              </a:pPr>
              <a:t>5/4/2015</a:t>
            </a:fld>
            <a:endParaRPr lang="en-US" dirty="0"/>
          </a:p>
        </p:txBody>
      </p:sp>
      <p:sp>
        <p:nvSpPr>
          <p:cNvPr id="6" name="Rectangle 15"/>
          <p:cNvSpPr>
            <a:spLocks noGrp="1" noChangeArrowheads="1"/>
          </p:cNvSpPr>
          <p:nvPr>
            <p:ph type="sldNum" sz="quarter" idx="11"/>
          </p:nvPr>
        </p:nvSpPr>
        <p:spPr>
          <a:xfrm>
            <a:off x="685800" y="5943600"/>
            <a:ext cx="1219200" cy="457200"/>
          </a:xfrm>
        </p:spPr>
        <p:txBody>
          <a:bodyPr/>
          <a:lstStyle>
            <a:lvl1pPr>
              <a:defRPr/>
            </a:lvl1pPr>
          </a:lstStyle>
          <a:p>
            <a:pPr>
              <a:defRPr/>
            </a:pPr>
            <a:fld id="{7A9E5A0E-08B1-4453-8907-4CAF60917ABD}" type="slidenum">
              <a:rPr lang="en-US"/>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5" descr="NEW_HealthHub_Logo_PayFlex_green_gray_horz_cmyk"/>
          <p:cNvPicPr>
            <a:picLocks noChangeAspect="1" noChangeArrowheads="1"/>
          </p:cNvPicPr>
          <p:nvPr userDrawn="1"/>
        </p:nvPicPr>
        <p:blipFill>
          <a:blip r:embed="rId2" cstate="print"/>
          <a:srcRect/>
          <a:stretch>
            <a:fillRect/>
          </a:stretch>
        </p:blipFill>
        <p:spPr bwMode="auto">
          <a:xfrm>
            <a:off x="7026275" y="5627688"/>
            <a:ext cx="1978025" cy="749300"/>
          </a:xfrm>
          <a:prstGeom prst="rect">
            <a:avLst/>
          </a:prstGeom>
          <a:noFill/>
          <a:ln w="9525">
            <a:noFill/>
            <a:miter lim="800000"/>
            <a:headEnd/>
            <a:tailEnd/>
          </a:ln>
        </p:spPr>
      </p:pic>
      <p:sp>
        <p:nvSpPr>
          <p:cNvPr id="2" name="Vertical Title 1"/>
          <p:cNvSpPr>
            <a:spLocks noGrp="1"/>
          </p:cNvSpPr>
          <p:nvPr>
            <p:ph type="title" orient="vert"/>
          </p:nvPr>
        </p:nvSpPr>
        <p:spPr>
          <a:xfrm>
            <a:off x="6515100" y="455613"/>
            <a:ext cx="1943100" cy="50276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5613"/>
            <a:ext cx="5676900" cy="5027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xfrm>
            <a:off x="2057400" y="59436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spcBef>
                <a:spcPct val="0"/>
              </a:spcBef>
              <a:defRPr sz="2400" b="0">
                <a:latin typeface="Arial" charset="0"/>
                <a:ea typeface="ＭＳ Ｐゴシック" charset="-128"/>
                <a:cs typeface="ＭＳ Ｐゴシック" charset="-128"/>
              </a:defRPr>
            </a:lvl1pPr>
          </a:lstStyle>
          <a:p>
            <a:pPr>
              <a:defRPr/>
            </a:pPr>
            <a:fld id="{413C38B2-9E67-419A-8E21-45F22FBA4F1D}" type="datetime1">
              <a:rPr lang="en-US"/>
              <a:pPr>
                <a:defRPr/>
              </a:pPr>
              <a:t>5/4/2015</a:t>
            </a:fld>
            <a:endParaRPr lang="en-US" dirty="0"/>
          </a:p>
        </p:txBody>
      </p:sp>
      <p:sp>
        <p:nvSpPr>
          <p:cNvPr id="6" name="Rectangle 15"/>
          <p:cNvSpPr>
            <a:spLocks noGrp="1" noChangeArrowheads="1"/>
          </p:cNvSpPr>
          <p:nvPr>
            <p:ph type="sldNum" sz="quarter" idx="11"/>
          </p:nvPr>
        </p:nvSpPr>
        <p:spPr>
          <a:xfrm>
            <a:off x="685800" y="5943600"/>
            <a:ext cx="1219200" cy="457200"/>
          </a:xfrm>
        </p:spPr>
        <p:txBody>
          <a:bodyPr/>
          <a:lstStyle>
            <a:lvl1pPr>
              <a:defRPr/>
            </a:lvl1pPr>
          </a:lstStyle>
          <a:p>
            <a:pPr>
              <a:defRPr/>
            </a:pPr>
            <a:fld id="{4BF64600-1354-42C3-BB8E-7D45B6FF68E3}" type="slidenum">
              <a:rPr lang="en-US"/>
              <a:pPr>
                <a:defRPr/>
              </a:pPr>
              <a:t>‹#›</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pic>
        <p:nvPicPr>
          <p:cNvPr id="7" name="Picture 9" descr="NEW_HealthHub_Logo_PayFlex_green_gray_horz_cmyk"/>
          <p:cNvPicPr>
            <a:picLocks noChangeAspect="1" noChangeArrowheads="1"/>
          </p:cNvPicPr>
          <p:nvPr userDrawn="1"/>
        </p:nvPicPr>
        <p:blipFill>
          <a:blip r:embed="rId2" cstate="print"/>
          <a:srcRect/>
          <a:stretch>
            <a:fillRect/>
          </a:stretch>
        </p:blipFill>
        <p:spPr bwMode="auto">
          <a:xfrm>
            <a:off x="7026275" y="5627688"/>
            <a:ext cx="1978025" cy="749300"/>
          </a:xfrm>
          <a:prstGeom prst="rect">
            <a:avLst/>
          </a:prstGeom>
          <a:noFill/>
          <a:ln w="9525">
            <a:noFill/>
            <a:miter lim="800000"/>
            <a:headEnd/>
            <a:tailEnd/>
          </a:ln>
        </p:spPr>
      </p:pic>
      <p:sp>
        <p:nvSpPr>
          <p:cNvPr id="2" name="Title 1"/>
          <p:cNvSpPr>
            <a:spLocks noGrp="1"/>
          </p:cNvSpPr>
          <p:nvPr>
            <p:ph type="title" sz="quarter"/>
          </p:nvPr>
        </p:nvSpPr>
        <p:spPr>
          <a:xfrm>
            <a:off x="1676400" y="274638"/>
            <a:ext cx="6629400" cy="868362"/>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447800"/>
            <a:ext cx="4038600" cy="2398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47800"/>
            <a:ext cx="4038600" cy="2398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98913"/>
            <a:ext cx="4038600" cy="2398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98913"/>
            <a:ext cx="4038600" cy="2398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dt" sz="half" idx="10"/>
          </p:nvPr>
        </p:nvSpPr>
        <p:spPr>
          <a:xfrm>
            <a:off x="2057400" y="59436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spcBef>
                <a:spcPct val="0"/>
              </a:spcBef>
              <a:defRPr sz="2400" b="0">
                <a:latin typeface="Arial" charset="0"/>
                <a:ea typeface="ＭＳ Ｐゴシック" charset="-128"/>
                <a:cs typeface="ＭＳ Ｐゴシック" charset="-128"/>
              </a:defRPr>
            </a:lvl1pPr>
          </a:lstStyle>
          <a:p>
            <a:pPr>
              <a:defRPr/>
            </a:pPr>
            <a:fld id="{F76EB7DD-3B52-49F0-B29A-9D60DB783861}" type="datetime1">
              <a:rPr lang="en-US"/>
              <a:pPr>
                <a:defRPr/>
              </a:pPr>
              <a:t>5/4/2015</a:t>
            </a:fld>
            <a:endParaRPr lang="en-US" dirty="0"/>
          </a:p>
        </p:txBody>
      </p:sp>
      <p:sp>
        <p:nvSpPr>
          <p:cNvPr id="9" name="Rectangle 5"/>
          <p:cNvSpPr>
            <a:spLocks noGrp="1" noChangeArrowheads="1"/>
          </p:cNvSpPr>
          <p:nvPr>
            <p:ph type="ftr" sz="quarter" idx="11"/>
          </p:nvPr>
        </p:nvSpPr>
        <p:spPr>
          <a:xfrm>
            <a:off x="3124200" y="6477000"/>
            <a:ext cx="2895600" cy="244475"/>
          </a:xfrm>
          <a:prstGeom prst="rect">
            <a:avLst/>
          </a:prstGeom>
        </p:spPr>
        <p:txBody>
          <a:bodyPr vert="horz" wrap="square" lIns="91440" tIns="45720" rIns="91440" bIns="45720" numCol="1" anchor="t" anchorCtr="0" compatLnSpc="1">
            <a:prstTxWarp prst="textNoShape">
              <a:avLst/>
            </a:prstTxWarp>
          </a:bodyPr>
          <a:lstStyle>
            <a:lvl1pPr eaLnBrk="0" hangingPunct="0">
              <a:spcBef>
                <a:spcPct val="0"/>
              </a:spcBef>
              <a:defRPr sz="2400" b="0" dirty="0">
                <a:latin typeface="Arial" charset="0"/>
                <a:ea typeface="ＭＳ Ｐゴシック" charset="-128"/>
                <a:cs typeface="ＭＳ Ｐゴシック" charset="-128"/>
              </a:defRPr>
            </a:lvl1pPr>
          </a:lstStyle>
          <a:p>
            <a:pPr>
              <a:defRPr/>
            </a:pPr>
            <a:endParaRPr lang="en-US"/>
          </a:p>
        </p:txBody>
      </p:sp>
      <p:sp>
        <p:nvSpPr>
          <p:cNvPr id="10" name="Rectangle 6"/>
          <p:cNvSpPr>
            <a:spLocks noGrp="1" noChangeArrowheads="1"/>
          </p:cNvSpPr>
          <p:nvPr>
            <p:ph type="sldNum" sz="quarter" idx="12"/>
          </p:nvPr>
        </p:nvSpPr>
        <p:spPr>
          <a:xfrm>
            <a:off x="685800" y="5943600"/>
            <a:ext cx="1219200" cy="457200"/>
          </a:xfrm>
        </p:spPr>
        <p:txBody>
          <a:bodyPr/>
          <a:lstStyle>
            <a:lvl1pPr>
              <a:defRPr/>
            </a:lvl1pPr>
          </a:lstStyle>
          <a:p>
            <a:pPr>
              <a:defRPr/>
            </a:pPr>
            <a:fld id="{CEDD961C-81DB-40D2-9E8D-047942121300}"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3A3282-3ACD-4DEC-B299-9AEED21E5E0D}" type="datetime1">
              <a:rPr lang="en-US"/>
              <a:pPr>
                <a:defRPr/>
              </a:pPr>
              <a:t>5/4/2015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3901ED-AB5F-4BDD-8EE9-3F9D8CAB55B9}"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0889E7-77A9-4A5B-AC5F-EBBD0F02D9FE}" type="datetime1">
              <a:rPr lang="en-US"/>
              <a:pPr>
                <a:defRPr/>
              </a:pPr>
              <a:t>5/4/2015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3CE0DA-43B9-439A-81EE-EB1A32E9FA8A}"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B110465-B2D7-4F5F-AE0D-A0F803A1896B}" type="datetime1">
              <a:rPr lang="en-US"/>
              <a:pPr>
                <a:defRPr/>
              </a:pPr>
              <a:t>5/4/2015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50E6F6-D705-428D-A785-76BE0840D776}"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AC11F0CD-8483-45F0-B1E3-8DD141613BE8}" type="slidenum">
              <a:rPr lang="en-US"/>
              <a:pPr>
                <a:defRPr/>
              </a:pPr>
              <a:t>‹#›</a:t>
            </a:fld>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2E919C43-9F68-4A60-A27C-20A76B2A69A9}" type="slidenum">
              <a:rPr lang="en-US"/>
              <a:pPr>
                <a:defRPr/>
              </a:pPr>
              <a:t>‹#›</a:t>
            </a:fld>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065621DA-2C6F-41C9-90C8-5D59E2BEDE7A}" type="slidenum">
              <a:rPr lang="en-US"/>
              <a:pPr>
                <a:defRPr/>
              </a:pPr>
              <a:t>‹#›</a:t>
            </a:fld>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3656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3656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8D0FA4C1-64D2-4B42-98E9-ADA65E6A6E77}"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1"/>
          <p:cNvPicPr>
            <a:picLocks noChangeAspect="1" noChangeArrowheads="1"/>
          </p:cNvPicPr>
          <p:nvPr userDrawn="1"/>
        </p:nvPicPr>
        <p:blipFill>
          <a:blip r:embed="rId2" cstate="print"/>
          <a:srcRect/>
          <a:stretch>
            <a:fillRect/>
          </a:stretch>
        </p:blipFill>
        <p:spPr bwMode="auto">
          <a:xfrm>
            <a:off x="7293429" y="5579194"/>
            <a:ext cx="1730829" cy="886092"/>
          </a:xfrm>
          <a:prstGeom prst="rect">
            <a:avLst/>
          </a:prstGeom>
          <a:ln>
            <a:noFill/>
          </a:ln>
          <a:effectLst>
            <a:softEdge rad="112500"/>
          </a:effectLst>
        </p:spPr>
      </p:pic>
      <p:pic>
        <p:nvPicPr>
          <p:cNvPr id="5" name="Picture 5" descr="NEW_HealthHub_Logo_PayFlex_green_gray_horz_cmyk"/>
          <p:cNvPicPr>
            <a:picLocks noChangeAspect="1" noChangeArrowheads="1"/>
          </p:cNvPicPr>
          <p:nvPr userDrawn="1"/>
        </p:nvPicPr>
        <p:blipFill>
          <a:blip r:embed="rId3" cstate="print"/>
          <a:srcRect/>
          <a:stretch>
            <a:fillRect/>
          </a:stretch>
        </p:blipFill>
        <p:spPr bwMode="auto">
          <a:xfrm>
            <a:off x="7026275" y="5627688"/>
            <a:ext cx="1978025" cy="749300"/>
          </a:xfrm>
          <a:prstGeom prst="rect">
            <a:avLst/>
          </a:prstGeom>
          <a:noFill/>
          <a:ln w="9525">
            <a:noFill/>
            <a:miter lim="800000"/>
            <a:headEnd/>
            <a:tailEnd/>
          </a:ln>
        </p:spPr>
      </p:pic>
      <p:sp>
        <p:nvSpPr>
          <p:cNvPr id="2" name="Title 1"/>
          <p:cNvSpPr>
            <a:spLocks noGrp="1"/>
          </p:cNvSpPr>
          <p:nvPr>
            <p:ph type="title"/>
          </p:nvPr>
        </p:nvSpPr>
        <p:spPr>
          <a:xfrm>
            <a:off x="685800" y="26963"/>
            <a:ext cx="77724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494713"/>
            <a:ext cx="7772400" cy="3656012"/>
          </a:xfrm>
        </p:spPr>
        <p:txBody>
          <a:bodyPr/>
          <a:lstStyle>
            <a:lvl1pPr>
              <a:buFont typeface="Arial" pitchFamily="34" charset="0"/>
              <a:buNone/>
              <a:defRPr>
                <a:solidFill>
                  <a:srgbClr val="729ABD"/>
                </a:solidFill>
              </a:defRPr>
            </a:lvl1pPr>
            <a:lvl2pPr>
              <a:defRPr>
                <a:solidFill>
                  <a:srgbClr val="92958B"/>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Rectangle 15"/>
          <p:cNvSpPr>
            <a:spLocks noGrp="1" noChangeArrowheads="1"/>
          </p:cNvSpPr>
          <p:nvPr>
            <p:ph type="sldNum" sz="quarter" idx="10"/>
          </p:nvPr>
        </p:nvSpPr>
        <p:spPr>
          <a:xfrm>
            <a:off x="8534400" y="6645275"/>
            <a:ext cx="404813" cy="228600"/>
          </a:xfrm>
        </p:spPr>
        <p:txBody>
          <a:bodyPr/>
          <a:lstStyle>
            <a:lvl1pPr>
              <a:defRPr/>
            </a:lvl1pPr>
          </a:lstStyle>
          <a:p>
            <a:pPr>
              <a:defRPr/>
            </a:pPr>
            <a:fld id="{01080A9F-88FB-4BE4-9BB8-C0230CECB11A}"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BA3986EA-63B0-4CC4-9D3D-E5AB0DE17FED}" type="slidenum">
              <a:rPr lang="en-US"/>
              <a:pPr>
                <a:defRPr/>
              </a:pPr>
              <a:t>‹#›</a:t>
            </a:fld>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24287E78-5639-4987-9F85-9487163CC5C7}" type="slidenum">
              <a:rPr lang="en-US"/>
              <a:pPr>
                <a:defRPr/>
              </a:pPr>
              <a:t>‹#›</a:t>
            </a:fld>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F24BB574-C20E-43E8-83A2-ABD4F6D8836F}" type="slidenum">
              <a:rPr lang="en-US"/>
              <a:pPr>
                <a:defRPr/>
              </a:pPr>
              <a:t>‹#›</a:t>
            </a:fld>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86D4729C-00B8-45FE-9433-88B32EB8EEE0}" type="slidenum">
              <a:rPr lang="en-US"/>
              <a:pPr>
                <a:defRPr/>
              </a:pPr>
              <a:t>‹#›</a:t>
            </a:fld>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E9777F88-5DF7-4057-BF91-A87BA8FA824B}" type="slidenum">
              <a:rPr lang="en-US"/>
              <a:pPr>
                <a:defRPr/>
              </a:pPr>
              <a:t>‹#›</a:t>
            </a:fld>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C9BF27E8-4D58-489F-AF11-E85AC3BDBB87}" type="slidenum">
              <a:rPr lang="en-US"/>
              <a:pPr>
                <a:defRPr/>
              </a:pPr>
              <a:t>‹#›</a:t>
            </a:fld>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06375"/>
            <a:ext cx="1943100" cy="4973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06375"/>
            <a:ext cx="5676900" cy="4973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67AC9AEB-A8FB-46B6-82D1-1048026A9A97}" type="slidenum">
              <a:rPr lang="en-US"/>
              <a:pPr>
                <a:defRPr/>
              </a:pPr>
              <a:t>‹#›</a:t>
            </a:fld>
            <a:endParaRPr lang="en-US"/>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fld id="{6CB44EC7-A1A8-438F-AFF8-0ADFB187D057}" type="slidenum">
              <a:rPr lang="en-US"/>
              <a:pPr>
                <a:defRPr/>
              </a:pPr>
              <a:t>‹#›</a:t>
            </a:fld>
            <a:endParaRPr lang="en-US"/>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fld id="{95D67CDB-4232-4C7C-A583-B046C47C8FA3}" type="slidenum">
              <a:rPr lang="en-US"/>
              <a:pPr>
                <a:defRPr/>
              </a:pPr>
              <a:t>‹#›</a:t>
            </a:fld>
            <a:endParaRPr lang="en-US"/>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fld id="{9541020B-5CEA-4559-877F-26462FB9C6E2}"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1"/>
          <p:cNvPicPr>
            <a:picLocks noChangeAspect="1" noChangeArrowheads="1"/>
          </p:cNvPicPr>
          <p:nvPr userDrawn="1"/>
        </p:nvPicPr>
        <p:blipFill>
          <a:blip r:embed="rId2" cstate="print"/>
          <a:srcRect/>
          <a:stretch>
            <a:fillRect/>
          </a:stretch>
        </p:blipFill>
        <p:spPr bwMode="auto">
          <a:xfrm>
            <a:off x="198516" y="272143"/>
            <a:ext cx="3295821" cy="1687286"/>
          </a:xfrm>
          <a:prstGeom prst="rect">
            <a:avLst/>
          </a:prstGeom>
          <a:ln>
            <a:noFill/>
          </a:ln>
          <a:effectLst>
            <a:softEdge rad="112500"/>
          </a:effectLst>
        </p:spPr>
      </p:pic>
      <p:pic>
        <p:nvPicPr>
          <p:cNvPr id="5" name="Picture 6" descr="NEW_HealthHub_Logo_PayFlex_green_gray_horz_cmyk"/>
          <p:cNvPicPr>
            <a:picLocks noChangeAspect="1" noChangeArrowheads="1"/>
          </p:cNvPicPr>
          <p:nvPr userDrawn="1"/>
        </p:nvPicPr>
        <p:blipFill>
          <a:blip r:embed="rId3" cstate="print"/>
          <a:srcRect/>
          <a:stretch>
            <a:fillRect/>
          </a:stretch>
        </p:blipFill>
        <p:spPr bwMode="auto">
          <a:xfrm>
            <a:off x="7026275" y="5627688"/>
            <a:ext cx="1978025" cy="749300"/>
          </a:xfrm>
          <a:prstGeom prst="rect">
            <a:avLst/>
          </a:prstGeom>
          <a:noFill/>
          <a:ln w="9525">
            <a:noFill/>
            <a:miter lim="800000"/>
            <a:headEnd/>
            <a:tailEnd/>
          </a:ln>
        </p:spPr>
      </p:pic>
      <p:sp>
        <p:nvSpPr>
          <p:cNvPr id="2" name="Title 1"/>
          <p:cNvSpPr>
            <a:spLocks noGrp="1"/>
          </p:cNvSpPr>
          <p:nvPr>
            <p:ph type="title"/>
          </p:nvPr>
        </p:nvSpPr>
        <p:spPr>
          <a:xfrm>
            <a:off x="711427" y="4221843"/>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00542" y="269988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6" name="Rectangle 14"/>
          <p:cNvSpPr>
            <a:spLocks noGrp="1" noChangeArrowheads="1"/>
          </p:cNvSpPr>
          <p:nvPr>
            <p:ph type="dt" sz="half" idx="10"/>
          </p:nvPr>
        </p:nvSpPr>
        <p:spPr>
          <a:xfrm>
            <a:off x="2057400" y="59436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spcBef>
                <a:spcPct val="0"/>
              </a:spcBef>
              <a:defRPr sz="2400" b="0">
                <a:latin typeface="Arial" charset="0"/>
                <a:ea typeface="ＭＳ Ｐゴシック" charset="-128"/>
                <a:cs typeface="ＭＳ Ｐゴシック" charset="-128"/>
              </a:defRPr>
            </a:lvl1pPr>
          </a:lstStyle>
          <a:p>
            <a:pPr>
              <a:defRPr/>
            </a:pPr>
            <a:fld id="{2740B1A3-6DBA-4576-9ABD-9722E329B911}" type="datetime1">
              <a:rPr lang="en-US"/>
              <a:pPr>
                <a:defRPr/>
              </a:pPr>
              <a:t>5/4/2015</a:t>
            </a:fld>
            <a:endParaRPr lang="en-US" dirty="0"/>
          </a:p>
        </p:txBody>
      </p:sp>
      <p:sp>
        <p:nvSpPr>
          <p:cNvPr id="7" name="Rectangle 15"/>
          <p:cNvSpPr>
            <a:spLocks noGrp="1" noChangeArrowheads="1"/>
          </p:cNvSpPr>
          <p:nvPr>
            <p:ph type="sldNum" sz="quarter" idx="11"/>
          </p:nvPr>
        </p:nvSpPr>
        <p:spPr>
          <a:xfrm>
            <a:off x="4495800" y="6640513"/>
            <a:ext cx="1219200" cy="217487"/>
          </a:xfrm>
        </p:spPr>
        <p:txBody>
          <a:bodyPr/>
          <a:lstStyle>
            <a:lvl1pPr>
              <a:defRPr/>
            </a:lvl1pPr>
          </a:lstStyle>
          <a:p>
            <a:pPr>
              <a:defRPr/>
            </a:pPr>
            <a:fld id="{1BD35898-21DC-4DE6-8302-ED0A400B5D97}" type="slidenum">
              <a:rPr lang="en-US"/>
              <a:pPr>
                <a:defRPr/>
              </a:pPr>
              <a:t>‹#›</a:t>
            </a:fld>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539CA080-6758-4610-9051-B599F3CBADF0}" type="slidenum">
              <a:rPr lang="en-US"/>
              <a:pPr>
                <a:defRPr/>
              </a:pPr>
              <a:t>‹#›</a:t>
            </a:fld>
            <a:endParaRPr lang="en-US"/>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smtClean="0"/>
            </a:lvl1pPr>
          </a:lstStyle>
          <a:p>
            <a:pPr>
              <a:defRPr/>
            </a:pPr>
            <a:fld id="{92211F20-B9C4-44B9-ADA7-77A3D01D4793}" type="slidenum">
              <a:rPr lang="en-US"/>
              <a:pPr>
                <a:defRPr/>
              </a:pPr>
              <a:t>‹#›</a:t>
            </a:fld>
            <a:endParaRPr lang="en-US"/>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Slide Number Placeholder 3"/>
          <p:cNvSpPr>
            <a:spLocks noGrp="1"/>
          </p:cNvSpPr>
          <p:nvPr>
            <p:ph type="sldNum" sz="quarter" idx="11"/>
          </p:nvPr>
        </p:nvSpPr>
        <p:spPr/>
        <p:txBody>
          <a:bodyPr/>
          <a:lstStyle>
            <a:lvl1pPr>
              <a:defRPr smtClean="0"/>
            </a:lvl1pPr>
          </a:lstStyle>
          <a:p>
            <a:pPr>
              <a:defRPr/>
            </a:pPr>
            <a:fld id="{0646A827-8ED5-4762-9387-A8A28D04BD39}" type="slidenum">
              <a:rPr lang="en-US"/>
              <a:pPr>
                <a:defRPr/>
              </a:pPr>
              <a:t>‹#›</a:t>
            </a:fld>
            <a:endParaRPr lang="en-US"/>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Slide Number Placeholder 2"/>
          <p:cNvSpPr>
            <a:spLocks noGrp="1"/>
          </p:cNvSpPr>
          <p:nvPr>
            <p:ph type="sldNum" sz="quarter" idx="11"/>
          </p:nvPr>
        </p:nvSpPr>
        <p:spPr/>
        <p:txBody>
          <a:bodyPr/>
          <a:lstStyle>
            <a:lvl1pPr>
              <a:defRPr smtClean="0"/>
            </a:lvl1pPr>
          </a:lstStyle>
          <a:p>
            <a:pPr>
              <a:defRPr/>
            </a:pPr>
            <a:fld id="{FD421004-1CEB-4C8D-9416-8714ED9E2623}" type="slidenum">
              <a:rPr lang="en-US"/>
              <a:pPr>
                <a:defRPr/>
              </a:pPr>
              <a:t>‹#›</a:t>
            </a:fld>
            <a:endParaRPr lang="en-US"/>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3C3436DB-C327-4E77-A4BA-82536FFB972D}" type="slidenum">
              <a:rPr lang="en-US"/>
              <a:pPr>
                <a:defRPr/>
              </a:pPr>
              <a:t>‹#›</a:t>
            </a:fld>
            <a:endParaRPr lang="en-US"/>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E82B9320-AC2A-4A4D-A650-A9CA2D3CEB35}" type="slidenum">
              <a:rPr lang="en-US"/>
              <a:pPr>
                <a:defRPr/>
              </a:pPr>
              <a:t>‹#›</a:t>
            </a:fld>
            <a:endParaRPr lang="en-US"/>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fld id="{CF71162C-28D5-402B-92A4-CB3B33BAB9BE}" type="slidenum">
              <a:rPr lang="en-US"/>
              <a:pPr>
                <a:defRPr/>
              </a:pPr>
              <a:t>‹#›</a:t>
            </a:fld>
            <a:endParaRPr lang="en-US"/>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59197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59197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fld id="{9FAD8942-F716-46C3-8D9D-7E6DDC44C6D0}" type="slidenum">
              <a:rPr lang="en-US"/>
              <a:pPr>
                <a:defRPr/>
              </a:pPr>
              <a:t>‹#›</a:t>
            </a:fld>
            <a:endParaRPr lang="en-US"/>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NEW_HealthHub_Logo_PayFlex_green_gray_horz_cmyk"/>
          <p:cNvPicPr>
            <a:picLocks noChangeAspect="1" noChangeArrowheads="1"/>
          </p:cNvPicPr>
          <p:nvPr userDrawn="1"/>
        </p:nvPicPr>
        <p:blipFill>
          <a:blip r:embed="rId2" cstate="print"/>
          <a:srcRect/>
          <a:stretch>
            <a:fillRect/>
          </a:stretch>
        </p:blipFill>
        <p:spPr bwMode="auto">
          <a:xfrm>
            <a:off x="7026275" y="5627688"/>
            <a:ext cx="1978025" cy="7493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7213"/>
            <a:ext cx="3810000" cy="3656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7213"/>
            <a:ext cx="3810000" cy="3656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4"/>
          <p:cNvSpPr>
            <a:spLocks noGrp="1" noChangeArrowheads="1"/>
          </p:cNvSpPr>
          <p:nvPr>
            <p:ph type="dt" sz="half" idx="10"/>
          </p:nvPr>
        </p:nvSpPr>
        <p:spPr>
          <a:xfrm>
            <a:off x="2057400" y="59436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spcBef>
                <a:spcPct val="0"/>
              </a:spcBef>
              <a:defRPr sz="2400" b="0">
                <a:latin typeface="Arial" charset="0"/>
                <a:ea typeface="ＭＳ Ｐゴシック" charset="-128"/>
                <a:cs typeface="ＭＳ Ｐゴシック" charset="-128"/>
              </a:defRPr>
            </a:lvl1pPr>
          </a:lstStyle>
          <a:p>
            <a:pPr>
              <a:defRPr/>
            </a:pPr>
            <a:fld id="{9D2AA332-9D43-406E-B1D7-A9E9462005D3}" type="datetime1">
              <a:rPr lang="en-US"/>
              <a:pPr>
                <a:defRPr/>
              </a:pPr>
              <a:t>5/4/2015</a:t>
            </a:fld>
            <a:endParaRPr lang="en-US" dirty="0"/>
          </a:p>
        </p:txBody>
      </p:sp>
      <p:sp>
        <p:nvSpPr>
          <p:cNvPr id="7" name="Rectangle 15"/>
          <p:cNvSpPr>
            <a:spLocks noGrp="1" noChangeArrowheads="1"/>
          </p:cNvSpPr>
          <p:nvPr>
            <p:ph type="sldNum" sz="quarter" idx="11"/>
          </p:nvPr>
        </p:nvSpPr>
        <p:spPr>
          <a:xfrm>
            <a:off x="685800" y="5943600"/>
            <a:ext cx="1219200" cy="457200"/>
          </a:xfrm>
        </p:spPr>
        <p:txBody>
          <a:bodyPr/>
          <a:lstStyle>
            <a:lvl1pPr>
              <a:defRPr/>
            </a:lvl1pPr>
          </a:lstStyle>
          <a:p>
            <a:pPr>
              <a:defRPr/>
            </a:pPr>
            <a:fld id="{3FBC3FDE-BDD4-4583-A8FC-831CCBED52C9}" type="slidenum">
              <a:rPr lang="en-US"/>
              <a:pPr>
                <a:defRPr/>
              </a:pPr>
              <a:t>‹#›</a:t>
            </a:fld>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59197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59197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A0547F1E-9F0E-44DF-8F7C-281A015F192A}"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NEW_HealthHub_Logo_PayFlex_green_gray_horz_cmyk"/>
          <p:cNvPicPr>
            <a:picLocks noChangeAspect="1" noChangeArrowheads="1"/>
          </p:cNvPicPr>
          <p:nvPr userDrawn="1"/>
        </p:nvPicPr>
        <p:blipFill>
          <a:blip r:embed="rId2" cstate="print"/>
          <a:srcRect/>
          <a:stretch>
            <a:fillRect/>
          </a:stretch>
        </p:blipFill>
        <p:spPr bwMode="auto">
          <a:xfrm>
            <a:off x="7026275" y="5627688"/>
            <a:ext cx="1978025" cy="7493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14"/>
          <p:cNvSpPr>
            <a:spLocks noGrp="1" noChangeArrowheads="1"/>
          </p:cNvSpPr>
          <p:nvPr>
            <p:ph type="dt" sz="half" idx="10"/>
          </p:nvPr>
        </p:nvSpPr>
        <p:spPr>
          <a:xfrm>
            <a:off x="2057400" y="59436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spcBef>
                <a:spcPct val="0"/>
              </a:spcBef>
              <a:defRPr sz="2400" b="0">
                <a:latin typeface="Arial" charset="0"/>
                <a:ea typeface="ＭＳ Ｐゴシック" charset="-128"/>
                <a:cs typeface="ＭＳ Ｐゴシック" charset="-128"/>
              </a:defRPr>
            </a:lvl1pPr>
          </a:lstStyle>
          <a:p>
            <a:pPr>
              <a:defRPr/>
            </a:pPr>
            <a:fld id="{564D4CF7-27A4-4DA9-8D1C-1CD1142FF973}" type="datetime1">
              <a:rPr lang="en-US"/>
              <a:pPr>
                <a:defRPr/>
              </a:pPr>
              <a:t>5/4/2015</a:t>
            </a:fld>
            <a:endParaRPr lang="en-US" dirty="0"/>
          </a:p>
        </p:txBody>
      </p:sp>
      <p:sp>
        <p:nvSpPr>
          <p:cNvPr id="9" name="Rectangle 15"/>
          <p:cNvSpPr>
            <a:spLocks noGrp="1" noChangeArrowheads="1"/>
          </p:cNvSpPr>
          <p:nvPr>
            <p:ph type="sldNum" sz="quarter" idx="11"/>
          </p:nvPr>
        </p:nvSpPr>
        <p:spPr>
          <a:xfrm>
            <a:off x="685800" y="5943600"/>
            <a:ext cx="1219200" cy="457200"/>
          </a:xfrm>
        </p:spPr>
        <p:txBody>
          <a:bodyPr/>
          <a:lstStyle>
            <a:lvl1pPr>
              <a:defRPr/>
            </a:lvl1pPr>
          </a:lstStyle>
          <a:p>
            <a:pPr>
              <a:defRPr/>
            </a:pPr>
            <a:fld id="{13FF3389-96D0-4A98-866F-FAE6174D86B3}" type="slidenum">
              <a:rPr lang="en-US"/>
              <a:pPr>
                <a:defRPr/>
              </a:pPr>
              <a:t>‹#›</a:t>
            </a:fld>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A2289264-D1E2-4CB2-9530-20D7FEE6D8A4}" type="slidenum">
              <a:rPr lang="en-US"/>
              <a:pPr>
                <a:defRPr/>
              </a:pPr>
              <a:t>‹#›</a:t>
            </a:fld>
            <a:endParaRPr lang="en-US"/>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1B85BA30-19D9-4DA9-9A79-4B2392EBDA49}" type="slidenum">
              <a:rPr lang="en-US"/>
              <a:pPr>
                <a:defRPr/>
              </a:pPr>
              <a:t>‹#›</a:t>
            </a:fld>
            <a:endParaRPr lang="en-US"/>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AE30BB95-A3FE-4309-BC61-C6A27CBC4153}" type="slidenum">
              <a:rPr lang="en-US"/>
              <a:pPr>
                <a:defRPr/>
              </a:pPr>
              <a:t>‹#›</a:t>
            </a:fld>
            <a:endParaRPr lang="en-US"/>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B2609A7D-DA71-4742-A23A-8150C72C9FA1}" type="slidenum">
              <a:rPr lang="en-US"/>
              <a:pPr>
                <a:defRPr/>
              </a:pPr>
              <a:t>‹#›</a:t>
            </a:fld>
            <a:endParaRPr lang="en-US"/>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F8107F45-36F3-4083-B859-31AA4531041F}" type="slidenum">
              <a:rPr lang="en-US"/>
              <a:pPr>
                <a:defRPr/>
              </a:pPr>
              <a:t>‹#›</a:t>
            </a:fld>
            <a:endParaRPr lang="en-US"/>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7D3236AF-BABE-43C0-87A8-2BF4A4E24DCB}" type="slidenum">
              <a:rPr lang="en-US"/>
              <a:pPr>
                <a:defRPr/>
              </a:pPr>
              <a:t>‹#›</a:t>
            </a:fld>
            <a:endParaRPr lang="en-US"/>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F5DE3C02-BA8F-40DE-B87D-9035C8934E8E}" type="slidenum">
              <a:rPr lang="en-US"/>
              <a:pPr>
                <a:defRPr/>
              </a:pPr>
              <a:t>‹#›</a:t>
            </a:fld>
            <a:endParaRPr lang="en-US"/>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01880010-CC98-48EB-A5F8-2804C09EC371}" type="slidenum">
              <a:rPr lang="en-US"/>
              <a:pPr>
                <a:defRPr/>
              </a:pPr>
              <a:t>‹#›</a:t>
            </a:fld>
            <a:endParaRPr lang="en-US"/>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F0886DD1-F352-4FDD-85ED-205E7662D532}" type="slidenum">
              <a:rPr lang="en-US"/>
              <a:pPr>
                <a:defRPr/>
              </a:pPr>
              <a:t>‹#›</a:t>
            </a:fld>
            <a:endParaRPr lang="en-US"/>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59197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59197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B8119E41-BE1E-47E8-875E-96EF9DF8B487}"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NEW_HealthHub_Logo_PayFlex_green_gray_horz_cmyk"/>
          <p:cNvPicPr>
            <a:picLocks noChangeAspect="1" noChangeArrowheads="1"/>
          </p:cNvPicPr>
          <p:nvPr userDrawn="1"/>
        </p:nvPicPr>
        <p:blipFill>
          <a:blip r:embed="rId2" cstate="print"/>
          <a:srcRect/>
          <a:stretch>
            <a:fillRect/>
          </a:stretch>
        </p:blipFill>
        <p:spPr bwMode="auto">
          <a:xfrm>
            <a:off x="7026275" y="5627688"/>
            <a:ext cx="1978025" cy="7493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Rectangle 14"/>
          <p:cNvSpPr>
            <a:spLocks noGrp="1" noChangeArrowheads="1"/>
          </p:cNvSpPr>
          <p:nvPr>
            <p:ph type="dt" sz="half" idx="10"/>
          </p:nvPr>
        </p:nvSpPr>
        <p:spPr>
          <a:xfrm>
            <a:off x="2057400" y="59436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spcBef>
                <a:spcPct val="0"/>
              </a:spcBef>
              <a:defRPr sz="2400" b="0">
                <a:latin typeface="Arial" charset="0"/>
                <a:ea typeface="ＭＳ Ｐゴシック" charset="-128"/>
                <a:cs typeface="ＭＳ Ｐゴシック" charset="-128"/>
              </a:defRPr>
            </a:lvl1pPr>
          </a:lstStyle>
          <a:p>
            <a:pPr>
              <a:defRPr/>
            </a:pPr>
            <a:fld id="{C87AFB57-5BCE-4769-8678-B99F66998248}" type="datetime1">
              <a:rPr lang="en-US"/>
              <a:pPr>
                <a:defRPr/>
              </a:pPr>
              <a:t>5/4/2015</a:t>
            </a:fld>
            <a:endParaRPr lang="en-US" dirty="0"/>
          </a:p>
        </p:txBody>
      </p:sp>
      <p:sp>
        <p:nvSpPr>
          <p:cNvPr id="5" name="Rectangle 15"/>
          <p:cNvSpPr>
            <a:spLocks noGrp="1" noChangeArrowheads="1"/>
          </p:cNvSpPr>
          <p:nvPr>
            <p:ph type="sldNum" sz="quarter" idx="11"/>
          </p:nvPr>
        </p:nvSpPr>
        <p:spPr>
          <a:xfrm>
            <a:off x="685800" y="5943600"/>
            <a:ext cx="1219200" cy="457200"/>
          </a:xfrm>
        </p:spPr>
        <p:txBody>
          <a:bodyPr/>
          <a:lstStyle>
            <a:lvl1pPr>
              <a:defRPr/>
            </a:lvl1pPr>
          </a:lstStyle>
          <a:p>
            <a:pPr>
              <a:defRPr/>
            </a:pPr>
            <a:fld id="{AD493BFD-6838-4762-8075-E35E4B5F6A28}"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3" descr="NEW_HealthHub_Logo_PayFlex_green_gray_horz_cmyk"/>
          <p:cNvPicPr>
            <a:picLocks noChangeAspect="1" noChangeArrowheads="1"/>
          </p:cNvPicPr>
          <p:nvPr userDrawn="1"/>
        </p:nvPicPr>
        <p:blipFill>
          <a:blip r:embed="rId2" cstate="print"/>
          <a:srcRect/>
          <a:stretch>
            <a:fillRect/>
          </a:stretch>
        </p:blipFill>
        <p:spPr bwMode="auto">
          <a:xfrm>
            <a:off x="7026275" y="5627688"/>
            <a:ext cx="1978025" cy="749300"/>
          </a:xfrm>
          <a:prstGeom prst="rect">
            <a:avLst/>
          </a:prstGeom>
          <a:noFill/>
          <a:ln w="9525">
            <a:noFill/>
            <a:miter lim="800000"/>
            <a:headEnd/>
            <a:tailEnd/>
          </a:ln>
        </p:spPr>
      </p:pic>
      <p:sp>
        <p:nvSpPr>
          <p:cNvPr id="3" name="Rectangle 14"/>
          <p:cNvSpPr>
            <a:spLocks noGrp="1" noChangeArrowheads="1"/>
          </p:cNvSpPr>
          <p:nvPr>
            <p:ph type="dt" sz="half" idx="10"/>
          </p:nvPr>
        </p:nvSpPr>
        <p:spPr>
          <a:xfrm>
            <a:off x="2057400" y="59436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spcBef>
                <a:spcPct val="0"/>
              </a:spcBef>
              <a:defRPr sz="2400" b="0">
                <a:latin typeface="Arial" charset="0"/>
                <a:ea typeface="ＭＳ Ｐゴシック" charset="-128"/>
                <a:cs typeface="ＭＳ Ｐゴシック" charset="-128"/>
              </a:defRPr>
            </a:lvl1pPr>
          </a:lstStyle>
          <a:p>
            <a:pPr>
              <a:defRPr/>
            </a:pPr>
            <a:fld id="{1B14382A-A813-4FD6-9DE8-D91B5BEDF3E6}" type="datetime1">
              <a:rPr lang="en-US"/>
              <a:pPr>
                <a:defRPr/>
              </a:pPr>
              <a:t>5/4/2015</a:t>
            </a:fld>
            <a:endParaRPr lang="en-US" dirty="0"/>
          </a:p>
        </p:txBody>
      </p:sp>
      <p:sp>
        <p:nvSpPr>
          <p:cNvPr id="4" name="Rectangle 15"/>
          <p:cNvSpPr>
            <a:spLocks noGrp="1" noChangeArrowheads="1"/>
          </p:cNvSpPr>
          <p:nvPr>
            <p:ph type="sldNum" sz="quarter" idx="11"/>
          </p:nvPr>
        </p:nvSpPr>
        <p:spPr>
          <a:xfrm>
            <a:off x="685800" y="5943600"/>
            <a:ext cx="1219200" cy="457200"/>
          </a:xfrm>
        </p:spPr>
        <p:txBody>
          <a:bodyPr/>
          <a:lstStyle>
            <a:lvl1pPr>
              <a:defRPr/>
            </a:lvl1pPr>
          </a:lstStyle>
          <a:p>
            <a:pPr>
              <a:defRPr/>
            </a:pPr>
            <a:fld id="{B3B0A1A1-82D2-4C84-978F-E26F02A20652}"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NEW_HealthHub_Logo_PayFlex_green_gray_horz_cmyk"/>
          <p:cNvPicPr>
            <a:picLocks noChangeAspect="1" noChangeArrowheads="1"/>
          </p:cNvPicPr>
          <p:nvPr userDrawn="1"/>
        </p:nvPicPr>
        <p:blipFill>
          <a:blip r:embed="rId2" cstate="print"/>
          <a:srcRect/>
          <a:stretch>
            <a:fillRect/>
          </a:stretch>
        </p:blipFill>
        <p:spPr bwMode="auto">
          <a:xfrm>
            <a:off x="7026275" y="5627688"/>
            <a:ext cx="1978025" cy="74930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14"/>
          <p:cNvSpPr>
            <a:spLocks noGrp="1" noChangeArrowheads="1"/>
          </p:cNvSpPr>
          <p:nvPr>
            <p:ph type="dt" sz="half" idx="10"/>
          </p:nvPr>
        </p:nvSpPr>
        <p:spPr>
          <a:xfrm>
            <a:off x="2057400" y="59436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spcBef>
                <a:spcPct val="0"/>
              </a:spcBef>
              <a:defRPr sz="2400" b="0">
                <a:latin typeface="Arial" charset="0"/>
                <a:ea typeface="ＭＳ Ｐゴシック" charset="-128"/>
                <a:cs typeface="ＭＳ Ｐゴシック" charset="-128"/>
              </a:defRPr>
            </a:lvl1pPr>
          </a:lstStyle>
          <a:p>
            <a:pPr>
              <a:defRPr/>
            </a:pPr>
            <a:fld id="{974BE9EF-81E1-44FB-8FB8-80A5C81E8535}" type="datetime1">
              <a:rPr lang="en-US"/>
              <a:pPr>
                <a:defRPr/>
              </a:pPr>
              <a:t>5/4/2015</a:t>
            </a:fld>
            <a:endParaRPr lang="en-US" dirty="0"/>
          </a:p>
        </p:txBody>
      </p:sp>
      <p:sp>
        <p:nvSpPr>
          <p:cNvPr id="7" name="Rectangle 15"/>
          <p:cNvSpPr>
            <a:spLocks noGrp="1" noChangeArrowheads="1"/>
          </p:cNvSpPr>
          <p:nvPr>
            <p:ph type="sldNum" sz="quarter" idx="11"/>
          </p:nvPr>
        </p:nvSpPr>
        <p:spPr>
          <a:xfrm>
            <a:off x="685800" y="5943600"/>
            <a:ext cx="1219200" cy="457200"/>
          </a:xfrm>
        </p:spPr>
        <p:txBody>
          <a:bodyPr/>
          <a:lstStyle>
            <a:lvl1pPr>
              <a:defRPr/>
            </a:lvl1pPr>
          </a:lstStyle>
          <a:p>
            <a:pPr>
              <a:defRPr/>
            </a:pPr>
            <a:fld id="{85FCA568-C016-4C98-B770-71AA11596621}" type="slidenum">
              <a:rPr lang="en-US"/>
              <a:pPr>
                <a:defRPr/>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NEW_HealthHub_Logo_PayFlex_green_gray_horz_cmyk"/>
          <p:cNvPicPr>
            <a:picLocks noChangeAspect="1" noChangeArrowheads="1"/>
          </p:cNvPicPr>
          <p:nvPr userDrawn="1"/>
        </p:nvPicPr>
        <p:blipFill>
          <a:blip r:embed="rId2" cstate="print"/>
          <a:srcRect/>
          <a:stretch>
            <a:fillRect/>
          </a:stretch>
        </p:blipFill>
        <p:spPr bwMode="auto">
          <a:xfrm>
            <a:off x="7026275" y="5627688"/>
            <a:ext cx="1978025" cy="7493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14"/>
          <p:cNvSpPr>
            <a:spLocks noGrp="1" noChangeArrowheads="1"/>
          </p:cNvSpPr>
          <p:nvPr>
            <p:ph type="dt" sz="half" idx="10"/>
          </p:nvPr>
        </p:nvSpPr>
        <p:spPr>
          <a:xfrm>
            <a:off x="2057400" y="59436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spcBef>
                <a:spcPct val="0"/>
              </a:spcBef>
              <a:defRPr sz="2400" b="0">
                <a:latin typeface="Arial" charset="0"/>
                <a:ea typeface="ＭＳ Ｐゴシック" charset="-128"/>
                <a:cs typeface="ＭＳ Ｐゴシック" charset="-128"/>
              </a:defRPr>
            </a:lvl1pPr>
          </a:lstStyle>
          <a:p>
            <a:pPr>
              <a:defRPr/>
            </a:pPr>
            <a:fld id="{F730767A-8F88-4346-BBEF-D282D04210B8}" type="datetime1">
              <a:rPr lang="en-US"/>
              <a:pPr>
                <a:defRPr/>
              </a:pPr>
              <a:t>5/4/2015</a:t>
            </a:fld>
            <a:endParaRPr lang="en-US" dirty="0"/>
          </a:p>
        </p:txBody>
      </p:sp>
      <p:sp>
        <p:nvSpPr>
          <p:cNvPr id="7" name="Rectangle 15"/>
          <p:cNvSpPr>
            <a:spLocks noGrp="1" noChangeArrowheads="1"/>
          </p:cNvSpPr>
          <p:nvPr>
            <p:ph type="sldNum" sz="quarter" idx="11"/>
          </p:nvPr>
        </p:nvSpPr>
        <p:spPr>
          <a:xfrm>
            <a:off x="685800" y="5943600"/>
            <a:ext cx="1219200" cy="457200"/>
          </a:xfrm>
        </p:spPr>
        <p:txBody>
          <a:bodyPr/>
          <a:lstStyle>
            <a:lvl1pPr>
              <a:defRPr/>
            </a:lvl1pPr>
          </a:lstStyle>
          <a:p>
            <a:pPr>
              <a:defRPr/>
            </a:pPr>
            <a:fld id="{8A4145E3-AA4B-48FE-9B6C-DF1879AB09DD}" type="slidenum">
              <a:rPr lang="en-US"/>
              <a:pPr>
                <a:defRPr/>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Template.jpg"/>
          <p:cNvPicPr>
            <a:picLocks noChangeAspect="1"/>
          </p:cNvPicPr>
          <p:nvPr/>
        </p:nvPicPr>
        <p:blipFill>
          <a:blip r:embed="rId14" cstate="print"/>
          <a:srcRect/>
          <a:stretch>
            <a:fillRect/>
          </a:stretch>
        </p:blipFill>
        <p:spPr bwMode="auto">
          <a:xfrm>
            <a:off x="0" y="-6350"/>
            <a:ext cx="9144000" cy="6864350"/>
          </a:xfrm>
          <a:prstGeom prst="rect">
            <a:avLst/>
          </a:prstGeom>
          <a:noFill/>
          <a:ln w="9525">
            <a:noFill/>
            <a:miter lim="800000"/>
            <a:headEnd/>
            <a:tailEnd/>
          </a:ln>
        </p:spPr>
      </p:pic>
      <p:sp>
        <p:nvSpPr>
          <p:cNvPr id="1027" name="Rectangle 12"/>
          <p:cNvSpPr>
            <a:spLocks noGrp="1" noChangeArrowheads="1"/>
          </p:cNvSpPr>
          <p:nvPr>
            <p:ph type="body" idx="1"/>
          </p:nvPr>
        </p:nvSpPr>
        <p:spPr bwMode="auto">
          <a:xfrm>
            <a:off x="685800" y="1649413"/>
            <a:ext cx="7772400" cy="36560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13"/>
          <p:cNvSpPr>
            <a:spLocks noGrp="1" noChangeArrowheads="1"/>
          </p:cNvSpPr>
          <p:nvPr>
            <p:ph type="title"/>
          </p:nvPr>
        </p:nvSpPr>
        <p:spPr bwMode="auto">
          <a:xfrm>
            <a:off x="685800" y="206375"/>
            <a:ext cx="77724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 name="Rectangle 15"/>
          <p:cNvSpPr>
            <a:spLocks noGrp="1" noChangeArrowheads="1"/>
          </p:cNvSpPr>
          <p:nvPr>
            <p:ph type="sldNum" sz="quarter" idx="4"/>
          </p:nvPr>
        </p:nvSpPr>
        <p:spPr bwMode="auto">
          <a:xfrm>
            <a:off x="8839200" y="6635750"/>
            <a:ext cx="304800" cy="2222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eaLnBrk="0" hangingPunct="0">
              <a:spcBef>
                <a:spcPct val="0"/>
              </a:spcBef>
              <a:defRPr sz="800" b="0" baseline="0">
                <a:latin typeface="Arial" charset="0"/>
                <a:ea typeface="ＭＳ Ｐゴシック" charset="-128"/>
                <a:cs typeface="ＭＳ Ｐゴシック" charset="-128"/>
              </a:defRPr>
            </a:lvl1pPr>
          </a:lstStyle>
          <a:p>
            <a:pPr>
              <a:defRPr/>
            </a:pPr>
            <a:fld id="{BF41AEBF-4A55-44C4-94EF-A6FE29C80636}" type="slidenum">
              <a:rPr lang="en-US"/>
              <a:pPr>
                <a:defRPr/>
              </a:pPr>
              <a:t>‹#›</a:t>
            </a:fld>
            <a:endParaRPr lang="en-US" dirty="0"/>
          </a:p>
        </p:txBody>
      </p:sp>
      <p:sp>
        <p:nvSpPr>
          <p:cNvPr id="11" name="Text Box 11"/>
          <p:cNvSpPr txBox="1">
            <a:spLocks noChangeArrowheads="1"/>
          </p:cNvSpPr>
          <p:nvPr/>
        </p:nvSpPr>
        <p:spPr bwMode="auto">
          <a:xfrm>
            <a:off x="698500" y="6686550"/>
            <a:ext cx="5181600" cy="122238"/>
          </a:xfrm>
          <a:prstGeom prst="rect">
            <a:avLst/>
          </a:prstGeom>
          <a:noFill/>
          <a:ln w="9525">
            <a:noFill/>
            <a:miter lim="800000"/>
            <a:headEnd/>
            <a:tailEnd/>
          </a:ln>
        </p:spPr>
        <p:txBody>
          <a:bodyPr lIns="0" tIns="0" rIns="0" bIns="0">
            <a:spAutoFit/>
          </a:bodyPr>
          <a:lstStyle/>
          <a:p>
            <a:pPr eaLnBrk="0" hangingPunct="0">
              <a:defRPr/>
            </a:pPr>
            <a:r>
              <a:rPr lang="en-US" sz="800" b="0" baseline="0" dirty="0">
                <a:solidFill>
                  <a:srgbClr val="998F86"/>
                </a:solidFill>
                <a:latin typeface="Arial" charset="0"/>
                <a:ea typeface="ＭＳ Ｐゴシック" charset="-128"/>
                <a:cs typeface="ＭＳ Ｐゴシック" charset="-128"/>
              </a:rPr>
              <a:t>Copyright 2011 PayFlex                  Confidential</a:t>
            </a:r>
            <a:endParaRPr lang="en-US" sz="2400" b="0" baseline="0" dirty="0">
              <a:latin typeface="Arial" charset="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84422" r:id="rId1"/>
    <p:sldLayoutId id="2147484423" r:id="rId2"/>
    <p:sldLayoutId id="2147484424" r:id="rId3"/>
    <p:sldLayoutId id="2147484425" r:id="rId4"/>
    <p:sldLayoutId id="2147484426" r:id="rId5"/>
    <p:sldLayoutId id="2147484427" r:id="rId6"/>
    <p:sldLayoutId id="2147484428" r:id="rId7"/>
    <p:sldLayoutId id="2147484429" r:id="rId8"/>
    <p:sldLayoutId id="2147484430" r:id="rId9"/>
    <p:sldLayoutId id="2147484431" r:id="rId10"/>
    <p:sldLayoutId id="2147484432" r:id="rId11"/>
    <p:sldLayoutId id="2147484433" r:id="rId12"/>
  </p:sldLayoutIdLst>
  <p:transition>
    <p:fade/>
  </p:transition>
  <p:hf hdr="0" ftr="0" dt="0"/>
  <p:txStyles>
    <p:titleStyle>
      <a:lvl1pPr algn="l" rtl="0" eaLnBrk="0" fontAlgn="base" hangingPunct="0">
        <a:spcBef>
          <a:spcPct val="0"/>
        </a:spcBef>
        <a:spcAft>
          <a:spcPct val="0"/>
        </a:spcAft>
        <a:defRPr sz="3600">
          <a:solidFill>
            <a:srgbClr val="AAB338"/>
          </a:solidFill>
          <a:latin typeface="+mj-lt"/>
          <a:ea typeface="+mj-ea"/>
          <a:cs typeface="ＭＳ Ｐゴシック" pitchFamily="38" charset="-128"/>
        </a:defRPr>
      </a:lvl1pPr>
      <a:lvl2pPr algn="l" rtl="0" eaLnBrk="0" fontAlgn="base" hangingPunct="0">
        <a:spcBef>
          <a:spcPct val="0"/>
        </a:spcBef>
        <a:spcAft>
          <a:spcPct val="0"/>
        </a:spcAft>
        <a:defRPr sz="3600">
          <a:solidFill>
            <a:srgbClr val="AAB338"/>
          </a:solidFill>
          <a:latin typeface="Arial" charset="0"/>
          <a:ea typeface="ＭＳ Ｐゴシック" pitchFamily="-80" charset="-128"/>
          <a:cs typeface="ＭＳ Ｐゴシック" pitchFamily="38" charset="-128"/>
        </a:defRPr>
      </a:lvl2pPr>
      <a:lvl3pPr algn="l" rtl="0" eaLnBrk="0" fontAlgn="base" hangingPunct="0">
        <a:spcBef>
          <a:spcPct val="0"/>
        </a:spcBef>
        <a:spcAft>
          <a:spcPct val="0"/>
        </a:spcAft>
        <a:defRPr sz="3600">
          <a:solidFill>
            <a:srgbClr val="AAB338"/>
          </a:solidFill>
          <a:latin typeface="Arial" charset="0"/>
          <a:ea typeface="ＭＳ Ｐゴシック" pitchFamily="-80" charset="-128"/>
          <a:cs typeface="ＭＳ Ｐゴシック" pitchFamily="38" charset="-128"/>
        </a:defRPr>
      </a:lvl3pPr>
      <a:lvl4pPr algn="l" rtl="0" eaLnBrk="0" fontAlgn="base" hangingPunct="0">
        <a:spcBef>
          <a:spcPct val="0"/>
        </a:spcBef>
        <a:spcAft>
          <a:spcPct val="0"/>
        </a:spcAft>
        <a:defRPr sz="3600">
          <a:solidFill>
            <a:srgbClr val="AAB338"/>
          </a:solidFill>
          <a:latin typeface="Arial" charset="0"/>
          <a:ea typeface="ＭＳ Ｐゴシック" pitchFamily="-80" charset="-128"/>
          <a:cs typeface="ＭＳ Ｐゴシック" pitchFamily="38" charset="-128"/>
        </a:defRPr>
      </a:lvl4pPr>
      <a:lvl5pPr algn="l" rtl="0" eaLnBrk="0" fontAlgn="base" hangingPunct="0">
        <a:spcBef>
          <a:spcPct val="0"/>
        </a:spcBef>
        <a:spcAft>
          <a:spcPct val="0"/>
        </a:spcAft>
        <a:defRPr sz="3600">
          <a:solidFill>
            <a:srgbClr val="AAB338"/>
          </a:solidFill>
          <a:latin typeface="Arial" charset="0"/>
          <a:ea typeface="ＭＳ Ｐゴシック" pitchFamily="-80" charset="-128"/>
          <a:cs typeface="ＭＳ Ｐゴシック" pitchFamily="38" charset="-128"/>
        </a:defRPr>
      </a:lvl5pPr>
      <a:lvl6pPr marL="457200" algn="l" rtl="0" eaLnBrk="1" fontAlgn="base" hangingPunct="1">
        <a:spcBef>
          <a:spcPct val="0"/>
        </a:spcBef>
        <a:spcAft>
          <a:spcPct val="0"/>
        </a:spcAft>
        <a:defRPr sz="3600">
          <a:solidFill>
            <a:srgbClr val="AAB338"/>
          </a:solidFill>
          <a:latin typeface="Arial" charset="0"/>
          <a:ea typeface="ＭＳ Ｐゴシック" pitchFamily="-80" charset="-128"/>
        </a:defRPr>
      </a:lvl6pPr>
      <a:lvl7pPr marL="914400" algn="l" rtl="0" eaLnBrk="1" fontAlgn="base" hangingPunct="1">
        <a:spcBef>
          <a:spcPct val="0"/>
        </a:spcBef>
        <a:spcAft>
          <a:spcPct val="0"/>
        </a:spcAft>
        <a:defRPr sz="3600">
          <a:solidFill>
            <a:srgbClr val="AAB338"/>
          </a:solidFill>
          <a:latin typeface="Arial" charset="0"/>
          <a:ea typeface="ＭＳ Ｐゴシック" pitchFamily="-80" charset="-128"/>
        </a:defRPr>
      </a:lvl7pPr>
      <a:lvl8pPr marL="1371600" algn="l" rtl="0" eaLnBrk="1" fontAlgn="base" hangingPunct="1">
        <a:spcBef>
          <a:spcPct val="0"/>
        </a:spcBef>
        <a:spcAft>
          <a:spcPct val="0"/>
        </a:spcAft>
        <a:defRPr sz="3600">
          <a:solidFill>
            <a:srgbClr val="AAB338"/>
          </a:solidFill>
          <a:latin typeface="Arial" charset="0"/>
          <a:ea typeface="ＭＳ Ｐゴシック" pitchFamily="-80" charset="-128"/>
        </a:defRPr>
      </a:lvl8pPr>
      <a:lvl9pPr marL="1828800" algn="l" rtl="0" eaLnBrk="1" fontAlgn="base" hangingPunct="1">
        <a:spcBef>
          <a:spcPct val="0"/>
        </a:spcBef>
        <a:spcAft>
          <a:spcPct val="0"/>
        </a:spcAft>
        <a:defRPr sz="3600">
          <a:solidFill>
            <a:srgbClr val="AAB338"/>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buChar char="•"/>
        <a:defRPr sz="2400">
          <a:solidFill>
            <a:schemeClr val="tx1"/>
          </a:solidFill>
          <a:latin typeface="Arial" charset="0"/>
          <a:ea typeface="+mn-ea"/>
          <a:cs typeface="ＭＳ Ｐゴシック" pitchFamily="38" charset="-128"/>
        </a:defRPr>
      </a:lvl1pPr>
      <a:lvl2pPr marL="742950" indent="-285750" algn="l" rtl="0" eaLnBrk="0" fontAlgn="base" hangingPunct="0">
        <a:spcBef>
          <a:spcPct val="20000"/>
        </a:spcBef>
        <a:spcAft>
          <a:spcPct val="0"/>
        </a:spcAft>
        <a:buFont typeface="Times" pitchFamily="18" charset="0"/>
        <a:buChar char="•"/>
        <a:defRPr sz="2400">
          <a:solidFill>
            <a:schemeClr val="tx1"/>
          </a:solidFill>
          <a:latin typeface="Arial" charset="0"/>
          <a:ea typeface="+mn-ea"/>
          <a:cs typeface="ＭＳ Ｐゴシック"/>
        </a:defRPr>
      </a:lvl2pPr>
      <a:lvl3pPr marL="1085850" indent="-228600" algn="l" rtl="0" eaLnBrk="0" fontAlgn="base" hangingPunct="0">
        <a:spcBef>
          <a:spcPct val="20000"/>
        </a:spcBef>
        <a:spcAft>
          <a:spcPct val="0"/>
        </a:spcAft>
        <a:buFont typeface="Times" pitchFamily="18" charset="0"/>
        <a:buChar char="•"/>
        <a:defRPr sz="2400">
          <a:solidFill>
            <a:schemeClr val="tx1"/>
          </a:solidFill>
          <a:latin typeface="Arial" charset="0"/>
          <a:ea typeface="+mn-ea"/>
          <a:cs typeface="ＭＳ Ｐゴシック"/>
        </a:defRPr>
      </a:lvl3pPr>
      <a:lvl4pPr marL="1428750" indent="-228600" algn="l" rtl="0" eaLnBrk="0" fontAlgn="base" hangingPunct="0">
        <a:spcBef>
          <a:spcPct val="20000"/>
        </a:spcBef>
        <a:spcAft>
          <a:spcPct val="0"/>
        </a:spcAft>
        <a:buFont typeface="Times" pitchFamily="18" charset="0"/>
        <a:buChar char="•"/>
        <a:defRPr sz="2400">
          <a:solidFill>
            <a:schemeClr val="tx1"/>
          </a:solidFill>
          <a:latin typeface="Arial" charset="0"/>
          <a:ea typeface="+mn-ea"/>
          <a:cs typeface="ＭＳ Ｐゴシック"/>
        </a:defRPr>
      </a:lvl4pPr>
      <a:lvl5pPr marL="1771650" indent="-228600" algn="l" rtl="0" eaLnBrk="0" fontAlgn="base" hangingPunct="0">
        <a:spcBef>
          <a:spcPct val="20000"/>
        </a:spcBef>
        <a:spcAft>
          <a:spcPct val="0"/>
        </a:spcAft>
        <a:buFont typeface="Times" pitchFamily="18" charset="0"/>
        <a:buChar char="•"/>
        <a:defRPr sz="2400">
          <a:solidFill>
            <a:schemeClr val="tx1"/>
          </a:solidFill>
          <a:latin typeface="Arial" charset="0"/>
          <a:ea typeface="+mn-ea"/>
          <a:cs typeface="ＭＳ Ｐゴシック"/>
        </a:defRPr>
      </a:lvl5pPr>
      <a:lvl6pPr marL="2228850" indent="-228600" algn="l" rtl="0" eaLnBrk="1" fontAlgn="base" hangingPunct="1">
        <a:spcBef>
          <a:spcPct val="20000"/>
        </a:spcBef>
        <a:spcAft>
          <a:spcPct val="0"/>
        </a:spcAft>
        <a:buFont typeface="Times" pitchFamily="-80" charset="0"/>
        <a:buChar char="•"/>
        <a:defRPr sz="2400">
          <a:solidFill>
            <a:schemeClr val="tx1"/>
          </a:solidFill>
          <a:latin typeface="+mn-lt"/>
          <a:ea typeface="+mn-ea"/>
        </a:defRPr>
      </a:lvl6pPr>
      <a:lvl7pPr marL="2686050" indent="-228600" algn="l" rtl="0" eaLnBrk="1" fontAlgn="base" hangingPunct="1">
        <a:spcBef>
          <a:spcPct val="20000"/>
        </a:spcBef>
        <a:spcAft>
          <a:spcPct val="0"/>
        </a:spcAft>
        <a:buFont typeface="Times" pitchFamily="-80" charset="0"/>
        <a:buChar char="•"/>
        <a:defRPr sz="2400">
          <a:solidFill>
            <a:schemeClr val="tx1"/>
          </a:solidFill>
          <a:latin typeface="+mn-lt"/>
          <a:ea typeface="+mn-ea"/>
        </a:defRPr>
      </a:lvl7pPr>
      <a:lvl8pPr marL="3143250" indent="-228600" algn="l" rtl="0" eaLnBrk="1" fontAlgn="base" hangingPunct="1">
        <a:spcBef>
          <a:spcPct val="20000"/>
        </a:spcBef>
        <a:spcAft>
          <a:spcPct val="0"/>
        </a:spcAft>
        <a:buFont typeface="Times" pitchFamily="-80" charset="0"/>
        <a:buChar char="•"/>
        <a:defRPr sz="2400">
          <a:solidFill>
            <a:schemeClr val="tx1"/>
          </a:solidFill>
          <a:latin typeface="+mn-lt"/>
          <a:ea typeface="+mn-ea"/>
        </a:defRPr>
      </a:lvl8pPr>
      <a:lvl9pPr marL="3600450" indent="-228600" algn="l" rtl="0" eaLnBrk="1" fontAlgn="base" hangingPunct="1">
        <a:spcBef>
          <a:spcPct val="20000"/>
        </a:spcBef>
        <a:spcAft>
          <a:spcPct val="0"/>
        </a:spcAft>
        <a:buFont typeface="Times" pitchFamily="-80" charset="0"/>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spcBef>
                <a:spcPct val="0"/>
              </a:spcBef>
              <a:defRPr sz="1200" b="0">
                <a:solidFill>
                  <a:srgbClr val="898989"/>
                </a:solidFill>
                <a:latin typeface="Arial" charset="0"/>
                <a:ea typeface="ＭＳ Ｐゴシック" charset="-128"/>
                <a:cs typeface="ＭＳ Ｐゴシック" charset="-128"/>
              </a:defRPr>
            </a:lvl1pPr>
          </a:lstStyle>
          <a:p>
            <a:pPr>
              <a:defRPr/>
            </a:pPr>
            <a:fld id="{1CAD66FE-3670-4652-AAE3-AD684A6DD7ED}" type="datetime1">
              <a:rPr lang="en-US"/>
              <a:pPr>
                <a:defRPr/>
              </a:pPr>
              <a:t>5/4/2015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spcBef>
                <a:spcPct val="0"/>
              </a:spcBef>
              <a:defRPr sz="1200" b="0" dirty="0">
                <a:solidFill>
                  <a:srgbClr val="898989"/>
                </a:solidFill>
                <a:latin typeface="Arial" charset="0"/>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spcBef>
                <a:spcPct val="0"/>
              </a:spcBef>
              <a:defRPr sz="1200" b="0">
                <a:solidFill>
                  <a:srgbClr val="898989"/>
                </a:solidFill>
                <a:latin typeface="Arial" charset="0"/>
                <a:ea typeface="ＭＳ Ｐゴシック" charset="-128"/>
                <a:cs typeface="ＭＳ Ｐゴシック" charset="-128"/>
              </a:defRPr>
            </a:lvl1pPr>
          </a:lstStyle>
          <a:p>
            <a:pPr>
              <a:defRPr/>
            </a:pPr>
            <a:fld id="{1B7885D2-3CA9-48B8-85D7-B5798233B59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77" r:id="rId1"/>
    <p:sldLayoutId id="2147484376" r:id="rId2"/>
    <p:sldLayoutId id="2147484375" r:id="rId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6" charset="-128"/>
          <a:cs typeface="ＭＳ Ｐゴシック" pitchFamily="-106" charset="-128"/>
        </a:defRPr>
      </a:lvl1pPr>
      <a:lvl2pPr algn="ctr" defTabSz="457200" rtl="0" eaLnBrk="0" fontAlgn="base" hangingPunct="0">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2pPr>
      <a:lvl3pPr algn="ctr" defTabSz="457200" rtl="0" eaLnBrk="0" fontAlgn="base" hangingPunct="0">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3pPr>
      <a:lvl4pPr algn="ctr" defTabSz="457200" rtl="0" eaLnBrk="0" fontAlgn="base" hangingPunct="0">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4pPr>
      <a:lvl5pPr algn="ctr" defTabSz="457200" rtl="0" eaLnBrk="0" fontAlgn="base" hangingPunct="0">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5pPr>
      <a:lvl6pPr marL="457200" algn="ctr" defTabSz="457200" rtl="0" fontAlgn="base">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6pPr>
      <a:lvl7pPr marL="914400" algn="ctr" defTabSz="457200" rtl="0" fontAlgn="base">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7pPr>
      <a:lvl8pPr marL="1371600" algn="ctr" defTabSz="457200" rtl="0" fontAlgn="base">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8pPr>
      <a:lvl9pPr marL="1828800" algn="ctr" defTabSz="457200" rtl="0" fontAlgn="base">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06" charset="-128"/>
          <a:cs typeface="ＭＳ Ｐゴシック" pitchFamily="-106"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06"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06"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6"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6"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7826" name="Picture 7" descr="Template.jpg"/>
          <p:cNvPicPr>
            <a:picLocks noChangeAspect="1"/>
          </p:cNvPicPr>
          <p:nvPr/>
        </p:nvPicPr>
        <p:blipFill>
          <a:blip r:embed="rId13" cstate="print"/>
          <a:srcRect/>
          <a:stretch>
            <a:fillRect/>
          </a:stretch>
        </p:blipFill>
        <p:spPr bwMode="auto">
          <a:xfrm>
            <a:off x="0" y="-6350"/>
            <a:ext cx="9144000" cy="6864350"/>
          </a:xfrm>
          <a:prstGeom prst="rect">
            <a:avLst/>
          </a:prstGeom>
          <a:noFill/>
          <a:ln w="9525">
            <a:noFill/>
            <a:miter lim="800000"/>
            <a:headEnd/>
            <a:tailEnd/>
          </a:ln>
        </p:spPr>
      </p:pic>
      <p:sp>
        <p:nvSpPr>
          <p:cNvPr id="11" name="Text Box 11"/>
          <p:cNvSpPr txBox="1">
            <a:spLocks noChangeArrowheads="1"/>
          </p:cNvSpPr>
          <p:nvPr/>
        </p:nvSpPr>
        <p:spPr bwMode="auto">
          <a:xfrm>
            <a:off x="698500" y="6686550"/>
            <a:ext cx="5181600" cy="122238"/>
          </a:xfrm>
          <a:prstGeom prst="rect">
            <a:avLst/>
          </a:prstGeom>
          <a:noFill/>
          <a:ln w="9525">
            <a:noFill/>
            <a:miter lim="800000"/>
            <a:headEnd/>
            <a:tailEnd/>
          </a:ln>
        </p:spPr>
        <p:txBody>
          <a:bodyPr lIns="0" tIns="0" rIns="0" bIns="0">
            <a:spAutoFit/>
          </a:bodyPr>
          <a:lstStyle/>
          <a:p>
            <a:pPr eaLnBrk="0" hangingPunct="0">
              <a:defRPr/>
            </a:pPr>
            <a:r>
              <a:rPr lang="en-US" sz="800" b="0">
                <a:solidFill>
                  <a:srgbClr val="998F86"/>
                </a:solidFill>
                <a:latin typeface="Arial" charset="0"/>
                <a:ea typeface="ＭＳ Ｐゴシック" pitchFamily="-80" charset="-128"/>
              </a:rPr>
              <a:t>Copyright 2010 PayFlex                  Confidential</a:t>
            </a:r>
            <a:endParaRPr lang="en-US" sz="2400" b="0">
              <a:latin typeface="Arial" charset="0"/>
              <a:ea typeface="ＭＳ Ｐゴシック" pitchFamily="-80" charset="-128"/>
            </a:endParaRPr>
          </a:p>
        </p:txBody>
      </p:sp>
      <p:pic>
        <p:nvPicPr>
          <p:cNvPr id="77828" name="Picture 6" descr="NEW_HealthHub_Logo_PayFlex_green_gray_horz_cmyk"/>
          <p:cNvPicPr>
            <a:picLocks noChangeAspect="1" noChangeArrowheads="1"/>
          </p:cNvPicPr>
          <p:nvPr/>
        </p:nvPicPr>
        <p:blipFill>
          <a:blip r:embed="rId14" cstate="print"/>
          <a:srcRect/>
          <a:stretch>
            <a:fillRect/>
          </a:stretch>
        </p:blipFill>
        <p:spPr bwMode="auto">
          <a:xfrm>
            <a:off x="7113588" y="5715000"/>
            <a:ext cx="1801812" cy="682625"/>
          </a:xfrm>
          <a:prstGeom prst="rect">
            <a:avLst/>
          </a:prstGeom>
          <a:noFill/>
          <a:ln w="9525">
            <a:noFill/>
            <a:miter lim="800000"/>
            <a:headEnd/>
            <a:tailEnd/>
          </a:ln>
        </p:spPr>
      </p:pic>
      <p:sp>
        <p:nvSpPr>
          <p:cNvPr id="77829" name="Rectangle 12"/>
          <p:cNvSpPr>
            <a:spLocks noGrp="1" noChangeArrowheads="1"/>
          </p:cNvSpPr>
          <p:nvPr>
            <p:ph type="body" idx="1"/>
          </p:nvPr>
        </p:nvSpPr>
        <p:spPr bwMode="auto">
          <a:xfrm>
            <a:off x="685800" y="1524000"/>
            <a:ext cx="7772400" cy="3656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7830" name="Rectangle 13"/>
          <p:cNvSpPr>
            <a:spLocks noGrp="1" noChangeArrowheads="1"/>
          </p:cNvSpPr>
          <p:nvPr>
            <p:ph type="title"/>
          </p:nvPr>
        </p:nvSpPr>
        <p:spPr bwMode="auto">
          <a:xfrm>
            <a:off x="685800" y="206375"/>
            <a:ext cx="77724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8" name="Rectangle 15"/>
          <p:cNvSpPr>
            <a:spLocks noGrp="1" noChangeArrowheads="1"/>
          </p:cNvSpPr>
          <p:nvPr>
            <p:ph type="sldNum" sz="quarter" idx="4"/>
          </p:nvPr>
        </p:nvSpPr>
        <p:spPr bwMode="auto">
          <a:xfrm>
            <a:off x="8534400" y="6645275"/>
            <a:ext cx="404813" cy="228600"/>
          </a:xfrm>
          <a:prstGeom prst="rect">
            <a:avLst/>
          </a:prstGeom>
          <a:ln>
            <a:miter lim="800000"/>
            <a:headEnd/>
            <a:tailEnd/>
          </a:ln>
        </p:spPr>
        <p:txBody>
          <a:bodyPr vert="horz" wrap="square" lIns="0" tIns="0" rIns="0" bIns="0" numCol="1" anchor="t" anchorCtr="0" compatLnSpc="1">
            <a:prstTxWarp prst="textNoShape">
              <a:avLst/>
            </a:prstTxWarp>
          </a:bodyPr>
          <a:lstStyle>
            <a:lvl1pPr eaLnBrk="0" hangingPunct="0">
              <a:spcBef>
                <a:spcPct val="0"/>
              </a:spcBef>
              <a:defRPr sz="800" b="0" baseline="0">
                <a:latin typeface="+mn-lt"/>
                <a:ea typeface="+mn-ea"/>
              </a:defRPr>
            </a:lvl1pPr>
          </a:lstStyle>
          <a:p>
            <a:pPr>
              <a:defRPr/>
            </a:pPr>
            <a:fld id="{02A00996-8EB6-468C-998C-4F5C5CE3BA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78" r:id="rId1"/>
    <p:sldLayoutId id="2147484379" r:id="rId2"/>
    <p:sldLayoutId id="2147484380" r:id="rId3"/>
    <p:sldLayoutId id="2147484381" r:id="rId4"/>
    <p:sldLayoutId id="2147484382" r:id="rId5"/>
    <p:sldLayoutId id="2147484383" r:id="rId6"/>
    <p:sldLayoutId id="2147484384" r:id="rId7"/>
    <p:sldLayoutId id="2147484385" r:id="rId8"/>
    <p:sldLayoutId id="2147484386" r:id="rId9"/>
    <p:sldLayoutId id="2147484387" r:id="rId10"/>
    <p:sldLayoutId id="2147484388"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600">
          <a:solidFill>
            <a:srgbClr val="AAB338"/>
          </a:solidFill>
          <a:latin typeface="+mj-lt"/>
          <a:ea typeface="+mj-ea"/>
          <a:cs typeface="+mj-cs"/>
        </a:defRPr>
      </a:lvl1pPr>
      <a:lvl2pPr algn="l" rtl="0" eaLnBrk="0" fontAlgn="base" hangingPunct="0">
        <a:spcBef>
          <a:spcPct val="0"/>
        </a:spcBef>
        <a:spcAft>
          <a:spcPct val="0"/>
        </a:spcAft>
        <a:defRPr sz="3600">
          <a:solidFill>
            <a:srgbClr val="AAB338"/>
          </a:solidFill>
          <a:latin typeface="Arial" pitchFamily="34" charset="0"/>
          <a:ea typeface="ＭＳ Ｐゴシック" pitchFamily="34" charset="-128"/>
        </a:defRPr>
      </a:lvl2pPr>
      <a:lvl3pPr algn="l" rtl="0" eaLnBrk="0" fontAlgn="base" hangingPunct="0">
        <a:spcBef>
          <a:spcPct val="0"/>
        </a:spcBef>
        <a:spcAft>
          <a:spcPct val="0"/>
        </a:spcAft>
        <a:defRPr sz="3600">
          <a:solidFill>
            <a:srgbClr val="AAB338"/>
          </a:solidFill>
          <a:latin typeface="Arial" pitchFamily="34" charset="0"/>
          <a:ea typeface="ＭＳ Ｐゴシック" pitchFamily="34" charset="-128"/>
        </a:defRPr>
      </a:lvl3pPr>
      <a:lvl4pPr algn="l" rtl="0" eaLnBrk="0" fontAlgn="base" hangingPunct="0">
        <a:spcBef>
          <a:spcPct val="0"/>
        </a:spcBef>
        <a:spcAft>
          <a:spcPct val="0"/>
        </a:spcAft>
        <a:defRPr sz="3600">
          <a:solidFill>
            <a:srgbClr val="AAB338"/>
          </a:solidFill>
          <a:latin typeface="Arial" pitchFamily="34" charset="0"/>
          <a:ea typeface="ＭＳ Ｐゴシック" pitchFamily="34" charset="-128"/>
        </a:defRPr>
      </a:lvl4pPr>
      <a:lvl5pPr algn="l" rtl="0" eaLnBrk="0" fontAlgn="base" hangingPunct="0">
        <a:spcBef>
          <a:spcPct val="0"/>
        </a:spcBef>
        <a:spcAft>
          <a:spcPct val="0"/>
        </a:spcAft>
        <a:defRPr sz="3600">
          <a:solidFill>
            <a:srgbClr val="AAB338"/>
          </a:solidFill>
          <a:latin typeface="Arial" pitchFamily="34" charset="0"/>
          <a:ea typeface="ＭＳ Ｐゴシック" pitchFamily="34" charset="-128"/>
        </a:defRPr>
      </a:lvl5pPr>
      <a:lvl6pPr marL="457200" algn="l" rtl="0" eaLnBrk="0" fontAlgn="base" hangingPunct="0">
        <a:spcBef>
          <a:spcPct val="0"/>
        </a:spcBef>
        <a:spcAft>
          <a:spcPct val="0"/>
        </a:spcAft>
        <a:defRPr sz="3600">
          <a:solidFill>
            <a:srgbClr val="AAB338"/>
          </a:solidFill>
          <a:latin typeface="Arial" pitchFamily="34" charset="0"/>
          <a:ea typeface="ＭＳ Ｐゴシック" pitchFamily="34" charset="-128"/>
        </a:defRPr>
      </a:lvl6pPr>
      <a:lvl7pPr marL="914400" algn="l" rtl="0" eaLnBrk="0" fontAlgn="base" hangingPunct="0">
        <a:spcBef>
          <a:spcPct val="0"/>
        </a:spcBef>
        <a:spcAft>
          <a:spcPct val="0"/>
        </a:spcAft>
        <a:defRPr sz="3600">
          <a:solidFill>
            <a:srgbClr val="AAB338"/>
          </a:solidFill>
          <a:latin typeface="Arial" pitchFamily="34" charset="0"/>
          <a:ea typeface="ＭＳ Ｐゴシック" pitchFamily="34" charset="-128"/>
        </a:defRPr>
      </a:lvl7pPr>
      <a:lvl8pPr marL="1371600" algn="l" rtl="0" eaLnBrk="0" fontAlgn="base" hangingPunct="0">
        <a:spcBef>
          <a:spcPct val="0"/>
        </a:spcBef>
        <a:spcAft>
          <a:spcPct val="0"/>
        </a:spcAft>
        <a:defRPr sz="3600">
          <a:solidFill>
            <a:srgbClr val="AAB338"/>
          </a:solidFill>
          <a:latin typeface="Arial" pitchFamily="34" charset="0"/>
          <a:ea typeface="ＭＳ Ｐゴシック" pitchFamily="34" charset="-128"/>
        </a:defRPr>
      </a:lvl8pPr>
      <a:lvl9pPr marL="1828800" algn="l" rtl="0" eaLnBrk="0" fontAlgn="base" hangingPunct="0">
        <a:spcBef>
          <a:spcPct val="0"/>
        </a:spcBef>
        <a:spcAft>
          <a:spcPct val="0"/>
        </a:spcAft>
        <a:defRPr sz="3600">
          <a:solidFill>
            <a:srgbClr val="AAB338"/>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Times" pitchFamily="18" charset="0"/>
        <a:buChar char="•"/>
        <a:defRPr sz="2400">
          <a:solidFill>
            <a:schemeClr val="tx1"/>
          </a:solidFill>
          <a:latin typeface="+mn-lt"/>
          <a:ea typeface="+mn-ea"/>
        </a:defRPr>
      </a:lvl2pPr>
      <a:lvl3pPr marL="1085850" indent="-228600" algn="l" rtl="0" eaLnBrk="0" fontAlgn="base" hangingPunct="0">
        <a:spcBef>
          <a:spcPct val="20000"/>
        </a:spcBef>
        <a:spcAft>
          <a:spcPct val="0"/>
        </a:spcAft>
        <a:buFont typeface="Times" pitchFamily="18" charset="0"/>
        <a:buChar char="•"/>
        <a:defRPr sz="2400">
          <a:solidFill>
            <a:schemeClr val="tx1"/>
          </a:solidFill>
          <a:latin typeface="+mn-lt"/>
          <a:ea typeface="+mn-ea"/>
        </a:defRPr>
      </a:lvl3pPr>
      <a:lvl4pPr marL="1428750" indent="-228600" algn="l" rtl="0" eaLnBrk="0" fontAlgn="base" hangingPunct="0">
        <a:spcBef>
          <a:spcPct val="20000"/>
        </a:spcBef>
        <a:spcAft>
          <a:spcPct val="0"/>
        </a:spcAft>
        <a:buFont typeface="Times" pitchFamily="18" charset="0"/>
        <a:buChar char="•"/>
        <a:defRPr sz="2400">
          <a:solidFill>
            <a:schemeClr val="tx1"/>
          </a:solidFill>
          <a:latin typeface="+mn-lt"/>
          <a:ea typeface="+mn-ea"/>
        </a:defRPr>
      </a:lvl4pPr>
      <a:lvl5pPr marL="1771650" indent="-228600" algn="l" rtl="0" eaLnBrk="0" fontAlgn="base" hangingPunct="0">
        <a:spcBef>
          <a:spcPct val="20000"/>
        </a:spcBef>
        <a:spcAft>
          <a:spcPct val="0"/>
        </a:spcAft>
        <a:buFont typeface="Times" pitchFamily="18" charset="0"/>
        <a:buChar char="•"/>
        <a:defRPr sz="2400">
          <a:solidFill>
            <a:schemeClr val="tx1"/>
          </a:solidFill>
          <a:latin typeface="+mn-lt"/>
          <a:ea typeface="+mn-ea"/>
        </a:defRPr>
      </a:lvl5pPr>
      <a:lvl6pPr marL="2228850" indent="-228600" algn="l" rtl="0" eaLnBrk="0" fontAlgn="base" hangingPunct="0">
        <a:spcBef>
          <a:spcPct val="20000"/>
        </a:spcBef>
        <a:spcAft>
          <a:spcPct val="0"/>
        </a:spcAft>
        <a:buFont typeface="Times" pitchFamily="18" charset="0"/>
        <a:buChar char="•"/>
        <a:defRPr sz="2400">
          <a:solidFill>
            <a:schemeClr val="tx1"/>
          </a:solidFill>
          <a:latin typeface="+mn-lt"/>
          <a:ea typeface="+mn-ea"/>
        </a:defRPr>
      </a:lvl6pPr>
      <a:lvl7pPr marL="2686050" indent="-228600" algn="l" rtl="0" eaLnBrk="0" fontAlgn="base" hangingPunct="0">
        <a:spcBef>
          <a:spcPct val="20000"/>
        </a:spcBef>
        <a:spcAft>
          <a:spcPct val="0"/>
        </a:spcAft>
        <a:buFont typeface="Times" pitchFamily="18" charset="0"/>
        <a:buChar char="•"/>
        <a:defRPr sz="2400">
          <a:solidFill>
            <a:schemeClr val="tx1"/>
          </a:solidFill>
          <a:latin typeface="+mn-lt"/>
          <a:ea typeface="+mn-ea"/>
        </a:defRPr>
      </a:lvl7pPr>
      <a:lvl8pPr marL="3143250" indent="-228600" algn="l" rtl="0" eaLnBrk="0" fontAlgn="base" hangingPunct="0">
        <a:spcBef>
          <a:spcPct val="20000"/>
        </a:spcBef>
        <a:spcAft>
          <a:spcPct val="0"/>
        </a:spcAft>
        <a:buFont typeface="Times" pitchFamily="18" charset="0"/>
        <a:buChar char="•"/>
        <a:defRPr sz="2400">
          <a:solidFill>
            <a:schemeClr val="tx1"/>
          </a:solidFill>
          <a:latin typeface="+mn-lt"/>
          <a:ea typeface="+mn-ea"/>
        </a:defRPr>
      </a:lvl8pPr>
      <a:lvl9pPr marL="3600450" indent="-228600" algn="l" rtl="0" eaLnBrk="0" fontAlgn="base" hangingPunct="0">
        <a:spcBef>
          <a:spcPct val="20000"/>
        </a:spcBef>
        <a:spcAft>
          <a:spcPct val="0"/>
        </a:spcAft>
        <a:buFont typeface="Times" pitchFamily="18" charset="0"/>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2946" name="Picture 7" descr="Template.jpg"/>
          <p:cNvPicPr>
            <a:picLocks noChangeAspect="1"/>
          </p:cNvPicPr>
          <p:nvPr/>
        </p:nvPicPr>
        <p:blipFill>
          <a:blip r:embed="rId13" cstate="print"/>
          <a:srcRect t="92229"/>
          <a:stretch>
            <a:fillRect/>
          </a:stretch>
        </p:blipFill>
        <p:spPr bwMode="auto">
          <a:xfrm>
            <a:off x="0" y="6324600"/>
            <a:ext cx="9144000" cy="533400"/>
          </a:xfrm>
          <a:prstGeom prst="rect">
            <a:avLst/>
          </a:prstGeom>
          <a:noFill/>
          <a:ln w="9525">
            <a:noFill/>
            <a:miter lim="800000"/>
            <a:headEnd/>
            <a:tailEnd/>
          </a:ln>
        </p:spPr>
      </p:pic>
      <p:sp>
        <p:nvSpPr>
          <p:cNvPr id="25606" name="Text Box 11"/>
          <p:cNvSpPr txBox="1">
            <a:spLocks noChangeArrowheads="1"/>
          </p:cNvSpPr>
          <p:nvPr/>
        </p:nvSpPr>
        <p:spPr bwMode="auto">
          <a:xfrm>
            <a:off x="698500" y="6686550"/>
            <a:ext cx="5181600" cy="122238"/>
          </a:xfrm>
          <a:prstGeom prst="rect">
            <a:avLst/>
          </a:prstGeom>
          <a:noFill/>
          <a:ln>
            <a:noFill/>
          </a:ln>
          <a:extLst/>
        </p:spPr>
        <p:txBody>
          <a:bodyPr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defRPr/>
            </a:pPr>
            <a:r>
              <a:rPr lang="en-US" sz="800" b="0" baseline="0" dirty="0" smtClean="0">
                <a:solidFill>
                  <a:srgbClr val="998F86"/>
                </a:solidFill>
              </a:rPr>
              <a:t>Copyright 2011 PayFlex                  Confidential</a:t>
            </a:r>
            <a:endParaRPr lang="en-US" b="0" baseline="0" dirty="0" smtClean="0"/>
          </a:p>
        </p:txBody>
      </p:sp>
      <p:sp>
        <p:nvSpPr>
          <p:cNvPr id="82948" name="Rectangle 13"/>
          <p:cNvSpPr>
            <a:spLocks noGrp="1" noChangeArrowheads="1"/>
          </p:cNvSpPr>
          <p:nvPr>
            <p:ph type="title"/>
          </p:nvPr>
        </p:nvSpPr>
        <p:spPr bwMode="auto">
          <a:xfrm>
            <a:off x="685800" y="206375"/>
            <a:ext cx="77724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6" name="Rectangle 14"/>
          <p:cNvSpPr>
            <a:spLocks noGrp="1" noChangeArrowheads="1"/>
          </p:cNvSpPr>
          <p:nvPr>
            <p:ph type="dt" sz="half" idx="2"/>
          </p:nvPr>
        </p:nvSpPr>
        <p:spPr>
          <a:xfrm>
            <a:off x="2057400" y="59436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spcBef>
                <a:spcPct val="0"/>
              </a:spcBef>
              <a:defRPr sz="2400" b="0" baseline="0">
                <a:latin typeface="+mn-lt"/>
                <a:ea typeface="+mn-ea"/>
                <a:cs typeface="+mn-cs"/>
              </a:defRPr>
            </a:lvl1pPr>
          </a:lstStyle>
          <a:p>
            <a:pPr>
              <a:defRPr/>
            </a:pPr>
            <a:endParaRPr lang="en-US"/>
          </a:p>
        </p:txBody>
      </p:sp>
      <p:sp>
        <p:nvSpPr>
          <p:cNvPr id="7" name="Rectangle 15"/>
          <p:cNvSpPr>
            <a:spLocks noGrp="1" noChangeArrowheads="1"/>
          </p:cNvSpPr>
          <p:nvPr>
            <p:ph type="sldNum" sz="quarter" idx="4"/>
          </p:nvPr>
        </p:nvSpPr>
        <p:spPr bwMode="auto">
          <a:xfrm>
            <a:off x="685800" y="5943600"/>
            <a:ext cx="1219200" cy="457200"/>
          </a:xfrm>
          <a:prstGeom prst="rect">
            <a:avLst/>
          </a:prstGeom>
          <a:ln>
            <a:miter lim="800000"/>
            <a:headEnd/>
            <a:tailEnd/>
          </a:ln>
        </p:spPr>
        <p:txBody>
          <a:bodyPr vert="horz" wrap="square" lIns="0" tIns="0" rIns="0" bIns="0" numCol="1" anchor="t" anchorCtr="0" compatLnSpc="1">
            <a:prstTxWarp prst="textNoShape">
              <a:avLst/>
            </a:prstTxWarp>
          </a:bodyPr>
          <a:lstStyle>
            <a:lvl1pPr eaLnBrk="0" hangingPunct="0">
              <a:spcBef>
                <a:spcPct val="0"/>
              </a:spcBef>
              <a:defRPr sz="800" b="0" baseline="0">
                <a:ea typeface="+mn-ea"/>
              </a:defRPr>
            </a:lvl1pPr>
          </a:lstStyle>
          <a:p>
            <a:pPr>
              <a:defRPr/>
            </a:pPr>
            <a:fld id="{65CBF48F-48FE-41F0-86EC-4B1DC62B9D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89" r:id="rId1"/>
    <p:sldLayoutId id="2147484390" r:id="rId2"/>
    <p:sldLayoutId id="2147484391" r:id="rId3"/>
    <p:sldLayoutId id="2147484392" r:id="rId4"/>
    <p:sldLayoutId id="2147484393" r:id="rId5"/>
    <p:sldLayoutId id="2147484394" r:id="rId6"/>
    <p:sldLayoutId id="2147484395" r:id="rId7"/>
    <p:sldLayoutId id="2147484396" r:id="rId8"/>
    <p:sldLayoutId id="2147484397" r:id="rId9"/>
    <p:sldLayoutId id="2147484398" r:id="rId10"/>
    <p:sldLayoutId id="2147484399" r:id="rId11"/>
  </p:sldLayoutIdLst>
  <p:transition>
    <p:fade/>
  </p:transition>
  <p:hf hdr="0" ftr="0" dt="0"/>
  <p:txStyles>
    <p:titleStyle>
      <a:lvl1pPr algn="l" rtl="0" eaLnBrk="0" fontAlgn="base" hangingPunct="0">
        <a:spcBef>
          <a:spcPct val="0"/>
        </a:spcBef>
        <a:spcAft>
          <a:spcPct val="0"/>
        </a:spcAft>
        <a:defRPr sz="3600">
          <a:solidFill>
            <a:srgbClr val="AAB338"/>
          </a:solidFill>
          <a:latin typeface="+mj-lt"/>
          <a:ea typeface="+mj-ea"/>
          <a:cs typeface="+mj-cs"/>
        </a:defRPr>
      </a:lvl1pPr>
      <a:lvl2pPr algn="l" rtl="0" eaLnBrk="0" fontAlgn="base" hangingPunct="0">
        <a:spcBef>
          <a:spcPct val="0"/>
        </a:spcBef>
        <a:spcAft>
          <a:spcPct val="0"/>
        </a:spcAft>
        <a:defRPr sz="3600">
          <a:solidFill>
            <a:srgbClr val="AAB338"/>
          </a:solidFill>
          <a:latin typeface="Arial" pitchFamily="34" charset="0"/>
          <a:ea typeface="ＭＳ Ｐゴシック" pitchFamily="34" charset="-128"/>
        </a:defRPr>
      </a:lvl2pPr>
      <a:lvl3pPr algn="l" rtl="0" eaLnBrk="0" fontAlgn="base" hangingPunct="0">
        <a:spcBef>
          <a:spcPct val="0"/>
        </a:spcBef>
        <a:spcAft>
          <a:spcPct val="0"/>
        </a:spcAft>
        <a:defRPr sz="3600">
          <a:solidFill>
            <a:srgbClr val="AAB338"/>
          </a:solidFill>
          <a:latin typeface="Arial" pitchFamily="34" charset="0"/>
          <a:ea typeface="ＭＳ Ｐゴシック" pitchFamily="34" charset="-128"/>
        </a:defRPr>
      </a:lvl3pPr>
      <a:lvl4pPr algn="l" rtl="0" eaLnBrk="0" fontAlgn="base" hangingPunct="0">
        <a:spcBef>
          <a:spcPct val="0"/>
        </a:spcBef>
        <a:spcAft>
          <a:spcPct val="0"/>
        </a:spcAft>
        <a:defRPr sz="3600">
          <a:solidFill>
            <a:srgbClr val="AAB338"/>
          </a:solidFill>
          <a:latin typeface="Arial" pitchFamily="34" charset="0"/>
          <a:ea typeface="ＭＳ Ｐゴシック" pitchFamily="34" charset="-128"/>
        </a:defRPr>
      </a:lvl4pPr>
      <a:lvl5pPr algn="l" rtl="0" eaLnBrk="0" fontAlgn="base" hangingPunct="0">
        <a:spcBef>
          <a:spcPct val="0"/>
        </a:spcBef>
        <a:spcAft>
          <a:spcPct val="0"/>
        </a:spcAft>
        <a:defRPr sz="3600">
          <a:solidFill>
            <a:srgbClr val="AAB338"/>
          </a:solidFill>
          <a:latin typeface="Arial" pitchFamily="34" charset="0"/>
          <a:ea typeface="ＭＳ Ｐゴシック" pitchFamily="34" charset="-128"/>
        </a:defRPr>
      </a:lvl5pPr>
      <a:lvl6pPr marL="457200" algn="l" rtl="0" eaLnBrk="0" fontAlgn="base" hangingPunct="0">
        <a:spcBef>
          <a:spcPct val="0"/>
        </a:spcBef>
        <a:spcAft>
          <a:spcPct val="0"/>
        </a:spcAft>
        <a:defRPr sz="3600">
          <a:solidFill>
            <a:srgbClr val="AAB338"/>
          </a:solidFill>
          <a:latin typeface="Arial" pitchFamily="34" charset="0"/>
          <a:ea typeface="ＭＳ Ｐゴシック" pitchFamily="34" charset="-128"/>
        </a:defRPr>
      </a:lvl6pPr>
      <a:lvl7pPr marL="914400" algn="l" rtl="0" eaLnBrk="0" fontAlgn="base" hangingPunct="0">
        <a:spcBef>
          <a:spcPct val="0"/>
        </a:spcBef>
        <a:spcAft>
          <a:spcPct val="0"/>
        </a:spcAft>
        <a:defRPr sz="3600">
          <a:solidFill>
            <a:srgbClr val="AAB338"/>
          </a:solidFill>
          <a:latin typeface="Arial" pitchFamily="34" charset="0"/>
          <a:ea typeface="ＭＳ Ｐゴシック" pitchFamily="34" charset="-128"/>
        </a:defRPr>
      </a:lvl7pPr>
      <a:lvl8pPr marL="1371600" algn="l" rtl="0" eaLnBrk="0" fontAlgn="base" hangingPunct="0">
        <a:spcBef>
          <a:spcPct val="0"/>
        </a:spcBef>
        <a:spcAft>
          <a:spcPct val="0"/>
        </a:spcAft>
        <a:defRPr sz="3600">
          <a:solidFill>
            <a:srgbClr val="AAB338"/>
          </a:solidFill>
          <a:latin typeface="Arial" pitchFamily="34" charset="0"/>
          <a:ea typeface="ＭＳ Ｐゴシック" pitchFamily="34" charset="-128"/>
        </a:defRPr>
      </a:lvl8pPr>
      <a:lvl9pPr marL="1828800" algn="l" rtl="0" eaLnBrk="0" fontAlgn="base" hangingPunct="0">
        <a:spcBef>
          <a:spcPct val="0"/>
        </a:spcBef>
        <a:spcAft>
          <a:spcPct val="0"/>
        </a:spcAft>
        <a:defRPr sz="3600">
          <a:solidFill>
            <a:srgbClr val="AAB338"/>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Times" pitchFamily="18" charset="0"/>
        <a:buChar char="•"/>
        <a:defRPr sz="2400">
          <a:solidFill>
            <a:schemeClr val="tx1"/>
          </a:solidFill>
          <a:latin typeface="+mn-lt"/>
          <a:ea typeface="+mn-ea"/>
        </a:defRPr>
      </a:lvl2pPr>
      <a:lvl3pPr marL="1085850" indent="-228600" algn="l" rtl="0" eaLnBrk="0" fontAlgn="base" hangingPunct="0">
        <a:spcBef>
          <a:spcPct val="20000"/>
        </a:spcBef>
        <a:spcAft>
          <a:spcPct val="0"/>
        </a:spcAft>
        <a:buFont typeface="Times" pitchFamily="18" charset="0"/>
        <a:buChar char="•"/>
        <a:defRPr sz="2400">
          <a:solidFill>
            <a:schemeClr val="tx1"/>
          </a:solidFill>
          <a:latin typeface="+mn-lt"/>
          <a:ea typeface="+mn-ea"/>
        </a:defRPr>
      </a:lvl3pPr>
      <a:lvl4pPr marL="1428750" indent="-228600" algn="l" rtl="0" eaLnBrk="0" fontAlgn="base" hangingPunct="0">
        <a:spcBef>
          <a:spcPct val="20000"/>
        </a:spcBef>
        <a:spcAft>
          <a:spcPct val="0"/>
        </a:spcAft>
        <a:buFont typeface="Times" pitchFamily="18" charset="0"/>
        <a:buChar char="•"/>
        <a:defRPr sz="2400">
          <a:solidFill>
            <a:schemeClr val="tx1"/>
          </a:solidFill>
          <a:latin typeface="+mn-lt"/>
          <a:ea typeface="+mn-ea"/>
        </a:defRPr>
      </a:lvl4pPr>
      <a:lvl5pPr marL="1771650" indent="-228600" algn="l" rtl="0" eaLnBrk="0" fontAlgn="base" hangingPunct="0">
        <a:spcBef>
          <a:spcPct val="20000"/>
        </a:spcBef>
        <a:spcAft>
          <a:spcPct val="0"/>
        </a:spcAft>
        <a:buFont typeface="Times" pitchFamily="18" charset="0"/>
        <a:buChar char="•"/>
        <a:defRPr sz="2400">
          <a:solidFill>
            <a:schemeClr val="tx1"/>
          </a:solidFill>
          <a:latin typeface="+mn-lt"/>
          <a:ea typeface="+mn-ea"/>
        </a:defRPr>
      </a:lvl5pPr>
      <a:lvl6pPr marL="2228850" indent="-228600" algn="l" rtl="0" eaLnBrk="0" fontAlgn="base" hangingPunct="0">
        <a:spcBef>
          <a:spcPct val="20000"/>
        </a:spcBef>
        <a:spcAft>
          <a:spcPct val="0"/>
        </a:spcAft>
        <a:buFont typeface="Times" pitchFamily="18" charset="0"/>
        <a:buChar char="•"/>
        <a:defRPr sz="2400">
          <a:solidFill>
            <a:schemeClr val="tx1"/>
          </a:solidFill>
          <a:latin typeface="+mn-lt"/>
          <a:ea typeface="+mn-ea"/>
        </a:defRPr>
      </a:lvl6pPr>
      <a:lvl7pPr marL="2686050" indent="-228600" algn="l" rtl="0" eaLnBrk="0" fontAlgn="base" hangingPunct="0">
        <a:spcBef>
          <a:spcPct val="20000"/>
        </a:spcBef>
        <a:spcAft>
          <a:spcPct val="0"/>
        </a:spcAft>
        <a:buFont typeface="Times" pitchFamily="18" charset="0"/>
        <a:buChar char="•"/>
        <a:defRPr sz="2400">
          <a:solidFill>
            <a:schemeClr val="tx1"/>
          </a:solidFill>
          <a:latin typeface="+mn-lt"/>
          <a:ea typeface="+mn-ea"/>
        </a:defRPr>
      </a:lvl7pPr>
      <a:lvl8pPr marL="3143250" indent="-228600" algn="l" rtl="0" eaLnBrk="0" fontAlgn="base" hangingPunct="0">
        <a:spcBef>
          <a:spcPct val="20000"/>
        </a:spcBef>
        <a:spcAft>
          <a:spcPct val="0"/>
        </a:spcAft>
        <a:buFont typeface="Times" pitchFamily="18" charset="0"/>
        <a:buChar char="•"/>
        <a:defRPr sz="2400">
          <a:solidFill>
            <a:schemeClr val="tx1"/>
          </a:solidFill>
          <a:latin typeface="+mn-lt"/>
          <a:ea typeface="+mn-ea"/>
        </a:defRPr>
      </a:lvl8pPr>
      <a:lvl9pPr marL="3600450" indent="-228600" algn="l" rtl="0" eaLnBrk="0" fontAlgn="base" hangingPunct="0">
        <a:spcBef>
          <a:spcPct val="20000"/>
        </a:spcBef>
        <a:spcAft>
          <a:spcPct val="0"/>
        </a:spcAft>
        <a:buFont typeface="Times" pitchFamily="18" charset="0"/>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6" name="Text Box 11"/>
          <p:cNvSpPr txBox="1">
            <a:spLocks noChangeArrowheads="1"/>
          </p:cNvSpPr>
          <p:nvPr/>
        </p:nvSpPr>
        <p:spPr bwMode="auto">
          <a:xfrm>
            <a:off x="698500" y="6686550"/>
            <a:ext cx="5181600" cy="122238"/>
          </a:xfrm>
          <a:prstGeom prst="rect">
            <a:avLst/>
          </a:prstGeom>
          <a:noFill/>
          <a:ln>
            <a:noFill/>
          </a:ln>
          <a:extLst/>
        </p:spPr>
        <p:txBody>
          <a:bodyPr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defRPr/>
            </a:pPr>
            <a:r>
              <a:rPr lang="en-US" sz="800" b="0" baseline="0" dirty="0" smtClean="0">
                <a:solidFill>
                  <a:srgbClr val="998F86"/>
                </a:solidFill>
              </a:rPr>
              <a:t>Copyright 2011 PayFlex                  Confidential</a:t>
            </a:r>
            <a:endParaRPr lang="en-US" b="0" baseline="0" dirty="0" smtClean="0"/>
          </a:p>
        </p:txBody>
      </p:sp>
      <p:pic>
        <p:nvPicPr>
          <p:cNvPr id="86019" name="Picture 7" descr="Template.jpg"/>
          <p:cNvPicPr>
            <a:picLocks noChangeAspect="1"/>
          </p:cNvPicPr>
          <p:nvPr userDrawn="1"/>
        </p:nvPicPr>
        <p:blipFill>
          <a:blip r:embed="rId13" cstate="print"/>
          <a:srcRect t="92229"/>
          <a:stretch>
            <a:fillRect/>
          </a:stretch>
        </p:blipFill>
        <p:spPr bwMode="auto">
          <a:xfrm>
            <a:off x="0" y="6324600"/>
            <a:ext cx="9144000" cy="533400"/>
          </a:xfrm>
          <a:prstGeom prst="rect">
            <a:avLst/>
          </a:prstGeom>
          <a:noFill/>
          <a:ln w="9525">
            <a:noFill/>
            <a:miter lim="800000"/>
            <a:headEnd/>
            <a:tailEnd/>
          </a:ln>
        </p:spPr>
      </p:pic>
      <p:sp>
        <p:nvSpPr>
          <p:cNvPr id="86020" name="Rectangle 13"/>
          <p:cNvSpPr>
            <a:spLocks noGrp="1" noChangeArrowheads="1"/>
          </p:cNvSpPr>
          <p:nvPr>
            <p:ph type="title"/>
          </p:nvPr>
        </p:nvSpPr>
        <p:spPr bwMode="auto">
          <a:xfrm>
            <a:off x="685800" y="206375"/>
            <a:ext cx="77724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Lst>
  <p:transition>
    <p:fade/>
  </p:transition>
  <p:hf hdr="0" ftr="0" dt="0"/>
  <p:txStyles>
    <p:titleStyle>
      <a:lvl1pPr algn="l" rtl="0" eaLnBrk="0" fontAlgn="base" hangingPunct="0">
        <a:spcBef>
          <a:spcPct val="0"/>
        </a:spcBef>
        <a:spcAft>
          <a:spcPct val="0"/>
        </a:spcAft>
        <a:defRPr sz="3600">
          <a:solidFill>
            <a:srgbClr val="AAB338"/>
          </a:solidFill>
          <a:latin typeface="+mj-lt"/>
          <a:ea typeface="+mj-ea"/>
          <a:cs typeface="+mj-cs"/>
        </a:defRPr>
      </a:lvl1pPr>
      <a:lvl2pPr algn="l" rtl="0" eaLnBrk="0" fontAlgn="base" hangingPunct="0">
        <a:spcBef>
          <a:spcPct val="0"/>
        </a:spcBef>
        <a:spcAft>
          <a:spcPct val="0"/>
        </a:spcAft>
        <a:defRPr sz="3600">
          <a:solidFill>
            <a:srgbClr val="AAB338"/>
          </a:solidFill>
          <a:latin typeface="Arial" pitchFamily="34" charset="0"/>
          <a:ea typeface="ＭＳ Ｐゴシック" pitchFamily="34" charset="-128"/>
        </a:defRPr>
      </a:lvl2pPr>
      <a:lvl3pPr algn="l" rtl="0" eaLnBrk="0" fontAlgn="base" hangingPunct="0">
        <a:spcBef>
          <a:spcPct val="0"/>
        </a:spcBef>
        <a:spcAft>
          <a:spcPct val="0"/>
        </a:spcAft>
        <a:defRPr sz="3600">
          <a:solidFill>
            <a:srgbClr val="AAB338"/>
          </a:solidFill>
          <a:latin typeface="Arial" pitchFamily="34" charset="0"/>
          <a:ea typeface="ＭＳ Ｐゴシック" pitchFamily="34" charset="-128"/>
        </a:defRPr>
      </a:lvl3pPr>
      <a:lvl4pPr algn="l" rtl="0" eaLnBrk="0" fontAlgn="base" hangingPunct="0">
        <a:spcBef>
          <a:spcPct val="0"/>
        </a:spcBef>
        <a:spcAft>
          <a:spcPct val="0"/>
        </a:spcAft>
        <a:defRPr sz="3600">
          <a:solidFill>
            <a:srgbClr val="AAB338"/>
          </a:solidFill>
          <a:latin typeface="Arial" pitchFamily="34" charset="0"/>
          <a:ea typeface="ＭＳ Ｐゴシック" pitchFamily="34" charset="-128"/>
        </a:defRPr>
      </a:lvl4pPr>
      <a:lvl5pPr algn="l" rtl="0" eaLnBrk="0" fontAlgn="base" hangingPunct="0">
        <a:spcBef>
          <a:spcPct val="0"/>
        </a:spcBef>
        <a:spcAft>
          <a:spcPct val="0"/>
        </a:spcAft>
        <a:defRPr sz="3600">
          <a:solidFill>
            <a:srgbClr val="AAB338"/>
          </a:solidFill>
          <a:latin typeface="Arial" pitchFamily="34" charset="0"/>
          <a:ea typeface="ＭＳ Ｐゴシック" pitchFamily="34" charset="-128"/>
        </a:defRPr>
      </a:lvl5pPr>
      <a:lvl6pPr marL="457200" algn="l" rtl="0" eaLnBrk="0" fontAlgn="base" hangingPunct="0">
        <a:spcBef>
          <a:spcPct val="0"/>
        </a:spcBef>
        <a:spcAft>
          <a:spcPct val="0"/>
        </a:spcAft>
        <a:defRPr sz="3600">
          <a:solidFill>
            <a:srgbClr val="AAB338"/>
          </a:solidFill>
          <a:latin typeface="Arial" pitchFamily="34" charset="0"/>
          <a:ea typeface="ＭＳ Ｐゴシック" pitchFamily="34" charset="-128"/>
        </a:defRPr>
      </a:lvl6pPr>
      <a:lvl7pPr marL="914400" algn="l" rtl="0" eaLnBrk="0" fontAlgn="base" hangingPunct="0">
        <a:spcBef>
          <a:spcPct val="0"/>
        </a:spcBef>
        <a:spcAft>
          <a:spcPct val="0"/>
        </a:spcAft>
        <a:defRPr sz="3600">
          <a:solidFill>
            <a:srgbClr val="AAB338"/>
          </a:solidFill>
          <a:latin typeface="Arial" pitchFamily="34" charset="0"/>
          <a:ea typeface="ＭＳ Ｐゴシック" pitchFamily="34" charset="-128"/>
        </a:defRPr>
      </a:lvl7pPr>
      <a:lvl8pPr marL="1371600" algn="l" rtl="0" eaLnBrk="0" fontAlgn="base" hangingPunct="0">
        <a:spcBef>
          <a:spcPct val="0"/>
        </a:spcBef>
        <a:spcAft>
          <a:spcPct val="0"/>
        </a:spcAft>
        <a:defRPr sz="3600">
          <a:solidFill>
            <a:srgbClr val="AAB338"/>
          </a:solidFill>
          <a:latin typeface="Arial" pitchFamily="34" charset="0"/>
          <a:ea typeface="ＭＳ Ｐゴシック" pitchFamily="34" charset="-128"/>
        </a:defRPr>
      </a:lvl8pPr>
      <a:lvl9pPr marL="1828800" algn="l" rtl="0" eaLnBrk="0" fontAlgn="base" hangingPunct="0">
        <a:spcBef>
          <a:spcPct val="0"/>
        </a:spcBef>
        <a:spcAft>
          <a:spcPct val="0"/>
        </a:spcAft>
        <a:defRPr sz="3600">
          <a:solidFill>
            <a:srgbClr val="AAB338"/>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Times" pitchFamily="18" charset="0"/>
        <a:buChar char="•"/>
        <a:defRPr sz="2400">
          <a:solidFill>
            <a:schemeClr val="tx1"/>
          </a:solidFill>
          <a:latin typeface="+mn-lt"/>
          <a:ea typeface="+mn-ea"/>
        </a:defRPr>
      </a:lvl2pPr>
      <a:lvl3pPr marL="1085850" indent="-228600" algn="l" rtl="0" eaLnBrk="0" fontAlgn="base" hangingPunct="0">
        <a:spcBef>
          <a:spcPct val="20000"/>
        </a:spcBef>
        <a:spcAft>
          <a:spcPct val="0"/>
        </a:spcAft>
        <a:buFont typeface="Times" pitchFamily="18" charset="0"/>
        <a:buChar char="•"/>
        <a:defRPr sz="2400">
          <a:solidFill>
            <a:schemeClr val="tx1"/>
          </a:solidFill>
          <a:latin typeface="+mn-lt"/>
          <a:ea typeface="+mn-ea"/>
        </a:defRPr>
      </a:lvl3pPr>
      <a:lvl4pPr marL="1428750" indent="-228600" algn="l" rtl="0" eaLnBrk="0" fontAlgn="base" hangingPunct="0">
        <a:spcBef>
          <a:spcPct val="20000"/>
        </a:spcBef>
        <a:spcAft>
          <a:spcPct val="0"/>
        </a:spcAft>
        <a:buFont typeface="Times" pitchFamily="18" charset="0"/>
        <a:buChar char="•"/>
        <a:defRPr sz="2400">
          <a:solidFill>
            <a:schemeClr val="tx1"/>
          </a:solidFill>
          <a:latin typeface="+mn-lt"/>
          <a:ea typeface="+mn-ea"/>
        </a:defRPr>
      </a:lvl4pPr>
      <a:lvl5pPr marL="1771650" indent="-228600" algn="l" rtl="0" eaLnBrk="0" fontAlgn="base" hangingPunct="0">
        <a:spcBef>
          <a:spcPct val="20000"/>
        </a:spcBef>
        <a:spcAft>
          <a:spcPct val="0"/>
        </a:spcAft>
        <a:buFont typeface="Times" pitchFamily="18" charset="0"/>
        <a:buChar char="•"/>
        <a:defRPr sz="2400">
          <a:solidFill>
            <a:schemeClr val="tx1"/>
          </a:solidFill>
          <a:latin typeface="+mn-lt"/>
          <a:ea typeface="+mn-ea"/>
        </a:defRPr>
      </a:lvl5pPr>
      <a:lvl6pPr marL="2228850" indent="-228600" algn="l" rtl="0" eaLnBrk="0" fontAlgn="base" hangingPunct="0">
        <a:spcBef>
          <a:spcPct val="20000"/>
        </a:spcBef>
        <a:spcAft>
          <a:spcPct val="0"/>
        </a:spcAft>
        <a:buFont typeface="Times" pitchFamily="18" charset="0"/>
        <a:buChar char="•"/>
        <a:defRPr sz="2400">
          <a:solidFill>
            <a:schemeClr val="tx1"/>
          </a:solidFill>
          <a:latin typeface="+mn-lt"/>
          <a:ea typeface="+mn-ea"/>
        </a:defRPr>
      </a:lvl6pPr>
      <a:lvl7pPr marL="2686050" indent="-228600" algn="l" rtl="0" eaLnBrk="0" fontAlgn="base" hangingPunct="0">
        <a:spcBef>
          <a:spcPct val="20000"/>
        </a:spcBef>
        <a:spcAft>
          <a:spcPct val="0"/>
        </a:spcAft>
        <a:buFont typeface="Times" pitchFamily="18" charset="0"/>
        <a:buChar char="•"/>
        <a:defRPr sz="2400">
          <a:solidFill>
            <a:schemeClr val="tx1"/>
          </a:solidFill>
          <a:latin typeface="+mn-lt"/>
          <a:ea typeface="+mn-ea"/>
        </a:defRPr>
      </a:lvl7pPr>
      <a:lvl8pPr marL="3143250" indent="-228600" algn="l" rtl="0" eaLnBrk="0" fontAlgn="base" hangingPunct="0">
        <a:spcBef>
          <a:spcPct val="20000"/>
        </a:spcBef>
        <a:spcAft>
          <a:spcPct val="0"/>
        </a:spcAft>
        <a:buFont typeface="Times" pitchFamily="18" charset="0"/>
        <a:buChar char="•"/>
        <a:defRPr sz="2400">
          <a:solidFill>
            <a:schemeClr val="tx1"/>
          </a:solidFill>
          <a:latin typeface="+mn-lt"/>
          <a:ea typeface="+mn-ea"/>
        </a:defRPr>
      </a:lvl8pPr>
      <a:lvl9pPr marL="3600450" indent="-228600" algn="l" rtl="0" eaLnBrk="0" fontAlgn="base" hangingPunct="0">
        <a:spcBef>
          <a:spcPct val="20000"/>
        </a:spcBef>
        <a:spcAft>
          <a:spcPct val="0"/>
        </a:spcAft>
        <a:buFont typeface="Times" pitchFamily="18" charset="0"/>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6" name="Text Box 11"/>
          <p:cNvSpPr txBox="1">
            <a:spLocks noChangeArrowheads="1"/>
          </p:cNvSpPr>
          <p:nvPr/>
        </p:nvSpPr>
        <p:spPr bwMode="auto">
          <a:xfrm>
            <a:off x="698500" y="6686550"/>
            <a:ext cx="5181600" cy="122238"/>
          </a:xfrm>
          <a:prstGeom prst="rect">
            <a:avLst/>
          </a:prstGeom>
          <a:noFill/>
          <a:ln>
            <a:noFill/>
          </a:ln>
          <a:extLst/>
        </p:spPr>
        <p:txBody>
          <a:bodyPr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defRPr/>
            </a:pPr>
            <a:r>
              <a:rPr lang="en-US" sz="800" b="0" baseline="0" dirty="0" smtClean="0">
                <a:solidFill>
                  <a:srgbClr val="998F86"/>
                </a:solidFill>
              </a:rPr>
              <a:t>Copyright 2011 PayFlex                  Confidential</a:t>
            </a:r>
            <a:endParaRPr lang="en-US" b="0" baseline="0" dirty="0" smtClean="0"/>
          </a:p>
        </p:txBody>
      </p:sp>
      <p:pic>
        <p:nvPicPr>
          <p:cNvPr id="89091" name="Picture 7" descr="Template.jpg"/>
          <p:cNvPicPr>
            <a:picLocks noChangeAspect="1"/>
          </p:cNvPicPr>
          <p:nvPr userDrawn="1"/>
        </p:nvPicPr>
        <p:blipFill>
          <a:blip r:embed="rId13" cstate="print"/>
          <a:srcRect t="92229"/>
          <a:stretch>
            <a:fillRect/>
          </a:stretch>
        </p:blipFill>
        <p:spPr bwMode="auto">
          <a:xfrm>
            <a:off x="0" y="6324600"/>
            <a:ext cx="9144000" cy="533400"/>
          </a:xfrm>
          <a:prstGeom prst="rect">
            <a:avLst/>
          </a:prstGeom>
          <a:noFill/>
          <a:ln w="9525">
            <a:noFill/>
            <a:miter lim="800000"/>
            <a:headEnd/>
            <a:tailEnd/>
          </a:ln>
        </p:spPr>
      </p:pic>
      <p:sp>
        <p:nvSpPr>
          <p:cNvPr id="89092" name="Rectangle 13"/>
          <p:cNvSpPr>
            <a:spLocks noGrp="1" noChangeArrowheads="1"/>
          </p:cNvSpPr>
          <p:nvPr>
            <p:ph type="title"/>
          </p:nvPr>
        </p:nvSpPr>
        <p:spPr bwMode="auto">
          <a:xfrm>
            <a:off x="685800" y="206375"/>
            <a:ext cx="77724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6" name="Rectangle 15"/>
          <p:cNvSpPr>
            <a:spLocks noGrp="1" noChangeArrowheads="1"/>
          </p:cNvSpPr>
          <p:nvPr>
            <p:ph type="sldNum" sz="quarter" idx="4"/>
          </p:nvPr>
        </p:nvSpPr>
        <p:spPr bwMode="auto">
          <a:xfrm>
            <a:off x="8534400" y="6645275"/>
            <a:ext cx="404813" cy="228600"/>
          </a:xfrm>
          <a:prstGeom prst="rect">
            <a:avLst/>
          </a:prstGeom>
          <a:ln>
            <a:miter lim="800000"/>
            <a:headEnd/>
            <a:tailEnd/>
          </a:ln>
        </p:spPr>
        <p:txBody>
          <a:bodyPr vert="horz" wrap="square" lIns="0" tIns="0" rIns="0" bIns="0" numCol="1" anchor="t" anchorCtr="0" compatLnSpc="1">
            <a:prstTxWarp prst="textNoShape">
              <a:avLst/>
            </a:prstTxWarp>
          </a:bodyPr>
          <a:lstStyle>
            <a:lvl1pPr eaLnBrk="0" hangingPunct="0">
              <a:spcBef>
                <a:spcPct val="0"/>
              </a:spcBef>
              <a:defRPr sz="800" b="0" baseline="0">
                <a:ea typeface="+mn-ea"/>
              </a:defRPr>
            </a:lvl1pPr>
          </a:lstStyle>
          <a:p>
            <a:pPr>
              <a:defRPr/>
            </a:pPr>
            <a:fld id="{5763B8C4-CD77-41FA-88EC-CD3725BF8BA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Lst>
  <p:transition>
    <p:fade/>
  </p:transition>
  <p:hf hdr="0" ftr="0" dt="0"/>
  <p:txStyles>
    <p:titleStyle>
      <a:lvl1pPr algn="l" rtl="0" eaLnBrk="0" fontAlgn="base" hangingPunct="0">
        <a:spcBef>
          <a:spcPct val="0"/>
        </a:spcBef>
        <a:spcAft>
          <a:spcPct val="0"/>
        </a:spcAft>
        <a:defRPr sz="3600">
          <a:solidFill>
            <a:srgbClr val="AAB338"/>
          </a:solidFill>
          <a:latin typeface="+mj-lt"/>
          <a:ea typeface="+mj-ea"/>
          <a:cs typeface="+mj-cs"/>
        </a:defRPr>
      </a:lvl1pPr>
      <a:lvl2pPr algn="l" rtl="0" eaLnBrk="0" fontAlgn="base" hangingPunct="0">
        <a:spcBef>
          <a:spcPct val="0"/>
        </a:spcBef>
        <a:spcAft>
          <a:spcPct val="0"/>
        </a:spcAft>
        <a:defRPr sz="3600">
          <a:solidFill>
            <a:srgbClr val="AAB338"/>
          </a:solidFill>
          <a:latin typeface="Arial" pitchFamily="34" charset="0"/>
          <a:ea typeface="ＭＳ Ｐゴシック" pitchFamily="34" charset="-128"/>
        </a:defRPr>
      </a:lvl2pPr>
      <a:lvl3pPr algn="l" rtl="0" eaLnBrk="0" fontAlgn="base" hangingPunct="0">
        <a:spcBef>
          <a:spcPct val="0"/>
        </a:spcBef>
        <a:spcAft>
          <a:spcPct val="0"/>
        </a:spcAft>
        <a:defRPr sz="3600">
          <a:solidFill>
            <a:srgbClr val="AAB338"/>
          </a:solidFill>
          <a:latin typeface="Arial" pitchFamily="34" charset="0"/>
          <a:ea typeface="ＭＳ Ｐゴシック" pitchFamily="34" charset="-128"/>
        </a:defRPr>
      </a:lvl3pPr>
      <a:lvl4pPr algn="l" rtl="0" eaLnBrk="0" fontAlgn="base" hangingPunct="0">
        <a:spcBef>
          <a:spcPct val="0"/>
        </a:spcBef>
        <a:spcAft>
          <a:spcPct val="0"/>
        </a:spcAft>
        <a:defRPr sz="3600">
          <a:solidFill>
            <a:srgbClr val="AAB338"/>
          </a:solidFill>
          <a:latin typeface="Arial" pitchFamily="34" charset="0"/>
          <a:ea typeface="ＭＳ Ｐゴシック" pitchFamily="34" charset="-128"/>
        </a:defRPr>
      </a:lvl4pPr>
      <a:lvl5pPr algn="l" rtl="0" eaLnBrk="0" fontAlgn="base" hangingPunct="0">
        <a:spcBef>
          <a:spcPct val="0"/>
        </a:spcBef>
        <a:spcAft>
          <a:spcPct val="0"/>
        </a:spcAft>
        <a:defRPr sz="3600">
          <a:solidFill>
            <a:srgbClr val="AAB338"/>
          </a:solidFill>
          <a:latin typeface="Arial" pitchFamily="34" charset="0"/>
          <a:ea typeface="ＭＳ Ｐゴシック" pitchFamily="34" charset="-128"/>
        </a:defRPr>
      </a:lvl5pPr>
      <a:lvl6pPr marL="457200" algn="l" rtl="0" eaLnBrk="0" fontAlgn="base" hangingPunct="0">
        <a:spcBef>
          <a:spcPct val="0"/>
        </a:spcBef>
        <a:spcAft>
          <a:spcPct val="0"/>
        </a:spcAft>
        <a:defRPr sz="3600">
          <a:solidFill>
            <a:srgbClr val="AAB338"/>
          </a:solidFill>
          <a:latin typeface="Arial" pitchFamily="34" charset="0"/>
          <a:ea typeface="ＭＳ Ｐゴシック" pitchFamily="34" charset="-128"/>
        </a:defRPr>
      </a:lvl6pPr>
      <a:lvl7pPr marL="914400" algn="l" rtl="0" eaLnBrk="0" fontAlgn="base" hangingPunct="0">
        <a:spcBef>
          <a:spcPct val="0"/>
        </a:spcBef>
        <a:spcAft>
          <a:spcPct val="0"/>
        </a:spcAft>
        <a:defRPr sz="3600">
          <a:solidFill>
            <a:srgbClr val="AAB338"/>
          </a:solidFill>
          <a:latin typeface="Arial" pitchFamily="34" charset="0"/>
          <a:ea typeface="ＭＳ Ｐゴシック" pitchFamily="34" charset="-128"/>
        </a:defRPr>
      </a:lvl7pPr>
      <a:lvl8pPr marL="1371600" algn="l" rtl="0" eaLnBrk="0" fontAlgn="base" hangingPunct="0">
        <a:spcBef>
          <a:spcPct val="0"/>
        </a:spcBef>
        <a:spcAft>
          <a:spcPct val="0"/>
        </a:spcAft>
        <a:defRPr sz="3600">
          <a:solidFill>
            <a:srgbClr val="AAB338"/>
          </a:solidFill>
          <a:latin typeface="Arial" pitchFamily="34" charset="0"/>
          <a:ea typeface="ＭＳ Ｐゴシック" pitchFamily="34" charset="-128"/>
        </a:defRPr>
      </a:lvl8pPr>
      <a:lvl9pPr marL="1828800" algn="l" rtl="0" eaLnBrk="0" fontAlgn="base" hangingPunct="0">
        <a:spcBef>
          <a:spcPct val="0"/>
        </a:spcBef>
        <a:spcAft>
          <a:spcPct val="0"/>
        </a:spcAft>
        <a:defRPr sz="3600">
          <a:solidFill>
            <a:srgbClr val="AAB338"/>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Times" pitchFamily="18" charset="0"/>
        <a:buChar char="•"/>
        <a:defRPr sz="2400">
          <a:solidFill>
            <a:schemeClr val="tx1"/>
          </a:solidFill>
          <a:latin typeface="+mn-lt"/>
          <a:ea typeface="+mn-ea"/>
        </a:defRPr>
      </a:lvl2pPr>
      <a:lvl3pPr marL="1085850" indent="-228600" algn="l" rtl="0" eaLnBrk="0" fontAlgn="base" hangingPunct="0">
        <a:spcBef>
          <a:spcPct val="20000"/>
        </a:spcBef>
        <a:spcAft>
          <a:spcPct val="0"/>
        </a:spcAft>
        <a:buFont typeface="Times" pitchFamily="18" charset="0"/>
        <a:buChar char="•"/>
        <a:defRPr sz="2400">
          <a:solidFill>
            <a:schemeClr val="tx1"/>
          </a:solidFill>
          <a:latin typeface="+mn-lt"/>
          <a:ea typeface="+mn-ea"/>
        </a:defRPr>
      </a:lvl3pPr>
      <a:lvl4pPr marL="1428750" indent="-228600" algn="l" rtl="0" eaLnBrk="0" fontAlgn="base" hangingPunct="0">
        <a:spcBef>
          <a:spcPct val="20000"/>
        </a:spcBef>
        <a:spcAft>
          <a:spcPct val="0"/>
        </a:spcAft>
        <a:buFont typeface="Times" pitchFamily="18" charset="0"/>
        <a:buChar char="•"/>
        <a:defRPr sz="2400">
          <a:solidFill>
            <a:schemeClr val="tx1"/>
          </a:solidFill>
          <a:latin typeface="+mn-lt"/>
          <a:ea typeface="+mn-ea"/>
        </a:defRPr>
      </a:lvl4pPr>
      <a:lvl5pPr marL="1771650" indent="-228600" algn="l" rtl="0" eaLnBrk="0" fontAlgn="base" hangingPunct="0">
        <a:spcBef>
          <a:spcPct val="20000"/>
        </a:spcBef>
        <a:spcAft>
          <a:spcPct val="0"/>
        </a:spcAft>
        <a:buFont typeface="Times" pitchFamily="18" charset="0"/>
        <a:buChar char="•"/>
        <a:defRPr sz="2400">
          <a:solidFill>
            <a:schemeClr val="tx1"/>
          </a:solidFill>
          <a:latin typeface="+mn-lt"/>
          <a:ea typeface="+mn-ea"/>
        </a:defRPr>
      </a:lvl5pPr>
      <a:lvl6pPr marL="2228850" indent="-228600" algn="l" rtl="0" eaLnBrk="0" fontAlgn="base" hangingPunct="0">
        <a:spcBef>
          <a:spcPct val="20000"/>
        </a:spcBef>
        <a:spcAft>
          <a:spcPct val="0"/>
        </a:spcAft>
        <a:buFont typeface="Times" pitchFamily="18" charset="0"/>
        <a:buChar char="•"/>
        <a:defRPr sz="2400">
          <a:solidFill>
            <a:schemeClr val="tx1"/>
          </a:solidFill>
          <a:latin typeface="+mn-lt"/>
          <a:ea typeface="+mn-ea"/>
        </a:defRPr>
      </a:lvl6pPr>
      <a:lvl7pPr marL="2686050" indent="-228600" algn="l" rtl="0" eaLnBrk="0" fontAlgn="base" hangingPunct="0">
        <a:spcBef>
          <a:spcPct val="20000"/>
        </a:spcBef>
        <a:spcAft>
          <a:spcPct val="0"/>
        </a:spcAft>
        <a:buFont typeface="Times" pitchFamily="18" charset="0"/>
        <a:buChar char="•"/>
        <a:defRPr sz="2400">
          <a:solidFill>
            <a:schemeClr val="tx1"/>
          </a:solidFill>
          <a:latin typeface="+mn-lt"/>
          <a:ea typeface="+mn-ea"/>
        </a:defRPr>
      </a:lvl7pPr>
      <a:lvl8pPr marL="3143250" indent="-228600" algn="l" rtl="0" eaLnBrk="0" fontAlgn="base" hangingPunct="0">
        <a:spcBef>
          <a:spcPct val="20000"/>
        </a:spcBef>
        <a:spcAft>
          <a:spcPct val="0"/>
        </a:spcAft>
        <a:buFont typeface="Times" pitchFamily="18" charset="0"/>
        <a:buChar char="•"/>
        <a:defRPr sz="2400">
          <a:solidFill>
            <a:schemeClr val="tx1"/>
          </a:solidFill>
          <a:latin typeface="+mn-lt"/>
          <a:ea typeface="+mn-ea"/>
        </a:defRPr>
      </a:lvl8pPr>
      <a:lvl9pPr marL="3600450" indent="-228600" algn="l" rtl="0" eaLnBrk="0" fontAlgn="base" hangingPunct="0">
        <a:spcBef>
          <a:spcPct val="20000"/>
        </a:spcBef>
        <a:spcAft>
          <a:spcPct val="0"/>
        </a:spcAft>
        <a:buFont typeface="Times" pitchFamily="18" charset="0"/>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hyperlink" Target="mailto:ehamail@payflex.com" TargetMode="External"/><Relationship Id="rId2" Type="http://schemas.openxmlformats.org/officeDocument/2006/relationships/hyperlink" Target="http://www.healthhub.com/employer" TargetMode="External"/><Relationship Id="rId1" Type="http://schemas.openxmlformats.org/officeDocument/2006/relationships/slideLayout" Target="../slideLayouts/slideLayout2.xml"/><Relationship Id="rId4" Type="http://schemas.openxmlformats.org/officeDocument/2006/relationships/hyperlink" Target="mailto:mowens@payflex.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mowens@payflex.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ehamail@payflex.com" TargetMode="External"/><Relationship Id="rId2" Type="http://schemas.openxmlformats.org/officeDocument/2006/relationships/hyperlink" Target="http://www.healthhub.com/employer" TargetMode="External"/><Relationship Id="rId1" Type="http://schemas.openxmlformats.org/officeDocument/2006/relationships/slideLayout" Target="../slideLayouts/slideLayout2.xml"/><Relationship Id="rId4" Type="http://schemas.openxmlformats.org/officeDocument/2006/relationships/hyperlink" Target="mailto:mowens@payflex.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Placeholder 11"/>
          <p:cNvSpPr>
            <a:spLocks noGrp="1"/>
          </p:cNvSpPr>
          <p:nvPr>
            <p:ph type="body" idx="1"/>
          </p:nvPr>
        </p:nvSpPr>
        <p:spPr>
          <a:xfrm>
            <a:off x="0" y="5027613"/>
            <a:ext cx="4638675" cy="1022350"/>
          </a:xfrm>
        </p:spPr>
        <p:txBody>
          <a:bodyPr/>
          <a:lstStyle/>
          <a:p>
            <a:pPr algn="ctr"/>
            <a:r>
              <a:rPr lang="en-US" sz="2400" dirty="0" smtClean="0">
                <a:latin typeface="Arial" pitchFamily="34" charset="0"/>
              </a:rPr>
              <a:t>May 2015</a:t>
            </a:r>
          </a:p>
        </p:txBody>
      </p:sp>
      <p:pic>
        <p:nvPicPr>
          <p:cNvPr id="17413" name="Picture 5"/>
          <p:cNvPicPr>
            <a:picLocks noChangeAspect="1" noChangeArrowheads="1"/>
          </p:cNvPicPr>
          <p:nvPr/>
        </p:nvPicPr>
        <p:blipFill>
          <a:blip r:embed="rId3" cstate="print"/>
          <a:srcRect l="36256" r="22508" b="16429"/>
          <a:stretch>
            <a:fillRect/>
          </a:stretch>
        </p:blipFill>
        <p:spPr bwMode="auto">
          <a:xfrm>
            <a:off x="4637088" y="0"/>
            <a:ext cx="4506912" cy="6367463"/>
          </a:xfrm>
          <a:prstGeom prst="rect">
            <a:avLst/>
          </a:prstGeom>
          <a:noFill/>
          <a:ln w="9525">
            <a:noFill/>
            <a:miter lim="800000"/>
            <a:headEnd/>
            <a:tailEnd/>
          </a:ln>
          <a:effectLst>
            <a:outerShdw algn="ctr" rotWithShape="0">
              <a:schemeClr val="bg2">
                <a:alpha val="50000"/>
              </a:schemeClr>
            </a:outerShdw>
          </a:effectLst>
        </p:spPr>
      </p:pic>
      <p:sp>
        <p:nvSpPr>
          <p:cNvPr id="20485" name="Text Placeholder 11"/>
          <p:cNvSpPr txBox="1">
            <a:spLocks/>
          </p:cNvSpPr>
          <p:nvPr/>
        </p:nvSpPr>
        <p:spPr bwMode="auto">
          <a:xfrm>
            <a:off x="0" y="3198813"/>
            <a:ext cx="4638675" cy="1131887"/>
          </a:xfrm>
          <a:prstGeom prst="rect">
            <a:avLst/>
          </a:prstGeom>
          <a:noFill/>
          <a:ln w="9525">
            <a:noFill/>
            <a:miter lim="800000"/>
            <a:headEnd/>
            <a:tailEnd/>
          </a:ln>
        </p:spPr>
        <p:txBody>
          <a:bodyPr lIns="0" tIns="0" rIns="0" bIns="0" anchor="b"/>
          <a:lstStyle/>
          <a:p>
            <a:pPr algn="ctr" eaLnBrk="0" hangingPunct="0">
              <a:spcBef>
                <a:spcPct val="20000"/>
              </a:spcBef>
            </a:pPr>
            <a:endParaRPr lang="en-US" sz="2700" baseline="0" dirty="0">
              <a:solidFill>
                <a:srgbClr val="729ABD"/>
              </a:solidFill>
            </a:endParaRPr>
          </a:p>
          <a:p>
            <a:pPr algn="ctr" eaLnBrk="0" hangingPunct="0">
              <a:spcBef>
                <a:spcPct val="20000"/>
              </a:spcBef>
            </a:pPr>
            <a:endParaRPr lang="en-US" sz="2700" baseline="0" dirty="0">
              <a:solidFill>
                <a:srgbClr val="729ABD"/>
              </a:solidFill>
            </a:endParaRPr>
          </a:p>
          <a:p>
            <a:pPr algn="ctr" eaLnBrk="0" hangingPunct="0">
              <a:spcBef>
                <a:spcPct val="20000"/>
              </a:spcBef>
            </a:pPr>
            <a:endParaRPr lang="en-US" sz="2700" baseline="0" dirty="0">
              <a:solidFill>
                <a:srgbClr val="729ABD"/>
              </a:solidFill>
            </a:endParaRPr>
          </a:p>
          <a:p>
            <a:pPr algn="ctr" eaLnBrk="0" hangingPunct="0">
              <a:spcBef>
                <a:spcPct val="20000"/>
              </a:spcBef>
            </a:pPr>
            <a:endParaRPr lang="en-US" sz="2700" baseline="0" dirty="0">
              <a:solidFill>
                <a:srgbClr val="729ABD"/>
              </a:solidFill>
            </a:endParaRPr>
          </a:p>
          <a:p>
            <a:pPr algn="ctr" eaLnBrk="0" hangingPunct="0">
              <a:spcBef>
                <a:spcPct val="20000"/>
              </a:spcBef>
            </a:pPr>
            <a:endParaRPr lang="en-US" sz="2700" baseline="0" dirty="0">
              <a:solidFill>
                <a:srgbClr val="729ABD"/>
              </a:solidFill>
            </a:endParaRPr>
          </a:p>
          <a:p>
            <a:pPr algn="ctr" eaLnBrk="0" hangingPunct="0">
              <a:spcBef>
                <a:spcPct val="20000"/>
              </a:spcBef>
            </a:pPr>
            <a:endParaRPr lang="en-US" sz="2700" baseline="0" dirty="0">
              <a:solidFill>
                <a:srgbClr val="729ABD"/>
              </a:solidFill>
            </a:endParaRPr>
          </a:p>
          <a:p>
            <a:pPr algn="ctr" eaLnBrk="0" hangingPunct="0">
              <a:spcBef>
                <a:spcPct val="20000"/>
              </a:spcBef>
            </a:pPr>
            <a:r>
              <a:rPr lang="en-US" sz="2700" baseline="0" dirty="0">
                <a:solidFill>
                  <a:srgbClr val="729ABD"/>
                </a:solidFill>
              </a:rPr>
              <a:t>PAYFLEX COBRA</a:t>
            </a:r>
          </a:p>
          <a:p>
            <a:pPr algn="ctr" eaLnBrk="0" hangingPunct="0">
              <a:spcBef>
                <a:spcPct val="20000"/>
              </a:spcBef>
            </a:pPr>
            <a:r>
              <a:rPr lang="en-US" sz="2700" baseline="0" dirty="0">
                <a:solidFill>
                  <a:srgbClr val="729ABD"/>
                </a:solidFill>
              </a:rPr>
              <a:t>ADMINISTRATION</a:t>
            </a:r>
          </a:p>
          <a:p>
            <a:pPr algn="ctr" eaLnBrk="0" hangingPunct="0">
              <a:spcBef>
                <a:spcPct val="20000"/>
              </a:spcBef>
            </a:pPr>
            <a:endParaRPr lang="en-US" sz="2700" baseline="0" dirty="0">
              <a:solidFill>
                <a:srgbClr val="729ABD"/>
              </a:solidFill>
            </a:endParaRPr>
          </a:p>
          <a:p>
            <a:pPr algn="ctr" eaLnBrk="0" hangingPunct="0">
              <a:spcBef>
                <a:spcPct val="20000"/>
              </a:spcBef>
            </a:pPr>
            <a:r>
              <a:rPr lang="en-US" sz="2700" baseline="0" dirty="0">
                <a:solidFill>
                  <a:srgbClr val="729ABD"/>
                </a:solidFill>
              </a:rPr>
              <a:t> </a:t>
            </a:r>
          </a:p>
        </p:txBody>
      </p:sp>
      <p:sp>
        <p:nvSpPr>
          <p:cNvPr id="20484" name="Rectangle 5"/>
          <p:cNvSpPr>
            <a:spLocks noChangeArrowheads="1"/>
          </p:cNvSpPr>
          <p:nvPr/>
        </p:nvSpPr>
        <p:spPr bwMode="auto">
          <a:xfrm>
            <a:off x="206375" y="414338"/>
            <a:ext cx="3309938" cy="1524000"/>
          </a:xfrm>
          <a:prstGeom prst="rect">
            <a:avLst/>
          </a:prstGeom>
          <a:solidFill>
            <a:schemeClr val="bg1"/>
          </a:solidFill>
          <a:ln w="9525">
            <a:noFill/>
            <a:round/>
            <a:headEnd/>
            <a:tailEnd/>
          </a:ln>
        </p:spPr>
        <p:txBody>
          <a:bodyPr/>
          <a:lstStyle/>
          <a:p>
            <a:pPr eaLnBrk="0" hangingPunct="0">
              <a:spcBef>
                <a:spcPct val="0"/>
              </a:spcBef>
            </a:pPr>
            <a:endParaRPr lang="en-US" sz="2400" b="0" baseline="0"/>
          </a:p>
        </p:txBody>
      </p:sp>
      <p:pic>
        <p:nvPicPr>
          <p:cNvPr id="2" name="Picture 6" descr="HealthHub_Logo_PayFlex_green_gray_rgb.JPG"/>
          <p:cNvPicPr>
            <a:picLocks noChangeAspect="1"/>
          </p:cNvPicPr>
          <p:nvPr/>
        </p:nvPicPr>
        <p:blipFill>
          <a:blip r:embed="rId4" cstate="print"/>
          <a:srcRect/>
          <a:stretch>
            <a:fillRect/>
          </a:stretch>
        </p:blipFill>
        <p:spPr bwMode="auto">
          <a:xfrm>
            <a:off x="420688" y="382588"/>
            <a:ext cx="3703637" cy="14033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idx="4294967295"/>
          </p:nvPr>
        </p:nvSpPr>
        <p:spPr/>
        <p:txBody>
          <a:bodyPr/>
          <a:lstStyle/>
          <a:p>
            <a:r>
              <a:rPr lang="en-US" smtClean="0"/>
              <a:t>What you need to do</a:t>
            </a:r>
          </a:p>
        </p:txBody>
      </p:sp>
      <p:sp>
        <p:nvSpPr>
          <p:cNvPr id="200707" name="Rectangle 3"/>
          <p:cNvSpPr>
            <a:spLocks noGrp="1" noChangeArrowheads="1"/>
          </p:cNvSpPr>
          <p:nvPr>
            <p:ph type="body" idx="4294967295"/>
          </p:nvPr>
        </p:nvSpPr>
        <p:spPr>
          <a:xfrm>
            <a:off x="685799" y="1649413"/>
            <a:ext cx="7806193" cy="3980110"/>
          </a:xfrm>
        </p:spPr>
        <p:txBody>
          <a:bodyPr/>
          <a:lstStyle/>
          <a:p>
            <a:r>
              <a:rPr lang="en-US" dirty="0" smtClean="0">
                <a:latin typeface="Arial" pitchFamily="34" charset="0"/>
              </a:rPr>
              <a:t>Employers have 30 days to notify PayFlex of a qualifying event.</a:t>
            </a:r>
          </a:p>
          <a:p>
            <a:r>
              <a:rPr lang="en-US" sz="2800" dirty="0" smtClean="0">
                <a:latin typeface="Arial" pitchFamily="34" charset="0"/>
              </a:rPr>
              <a:t>Preferred notification method is via our web portal at </a:t>
            </a:r>
            <a:r>
              <a:rPr lang="en-US" sz="2800" dirty="0" smtClean="0">
                <a:latin typeface="Arial" pitchFamily="34" charset="0"/>
                <a:hlinkClick r:id="rId2"/>
              </a:rPr>
              <a:t>www.healthhub.com/employer</a:t>
            </a:r>
            <a:endParaRPr lang="en-US" sz="2800" dirty="0" smtClean="0">
              <a:latin typeface="Arial" pitchFamily="34" charset="0"/>
            </a:endParaRPr>
          </a:p>
          <a:p>
            <a:r>
              <a:rPr lang="en-US" sz="2800" dirty="0" smtClean="0">
                <a:latin typeface="Arial" pitchFamily="34" charset="0"/>
              </a:rPr>
              <a:t>Do not send a notice more than 30 days before the event.  </a:t>
            </a:r>
            <a:r>
              <a:rPr lang="en-US" sz="1600" dirty="0" smtClean="0">
                <a:latin typeface="Arial" pitchFamily="34" charset="0"/>
              </a:rPr>
              <a:t>For example for some one retiring as of 9-1-2015 do not enter or send the sheet before 8-1-2015.</a:t>
            </a:r>
          </a:p>
          <a:p>
            <a:pPr lvl="1">
              <a:lnSpc>
                <a:spcPct val="90000"/>
              </a:lnSpc>
            </a:pPr>
            <a:r>
              <a:rPr lang="en-US" sz="1800" dirty="0">
                <a:latin typeface="Arial" pitchFamily="34" charset="0"/>
              </a:rPr>
              <a:t>Initial Notice spreadsheets can be emailed to </a:t>
            </a:r>
            <a:r>
              <a:rPr lang="en-US" sz="1800" dirty="0">
                <a:latin typeface="Arial" pitchFamily="34" charset="0"/>
                <a:hlinkClick r:id="rId3"/>
              </a:rPr>
              <a:t>ehamail@payflex.com</a:t>
            </a:r>
            <a:endParaRPr lang="en-US" sz="1800" dirty="0">
              <a:latin typeface="Arial" pitchFamily="34" charset="0"/>
            </a:endParaRPr>
          </a:p>
          <a:p>
            <a:pPr lvl="1">
              <a:lnSpc>
                <a:spcPct val="90000"/>
              </a:lnSpc>
            </a:pPr>
            <a:r>
              <a:rPr lang="en-US" sz="1800" dirty="0">
                <a:latin typeface="Arial" pitchFamily="34" charset="0"/>
              </a:rPr>
              <a:t>Do no fax </a:t>
            </a:r>
            <a:r>
              <a:rPr lang="en-US" sz="1800" dirty="0" smtClean="0">
                <a:latin typeface="Arial" pitchFamily="34" charset="0"/>
              </a:rPr>
              <a:t>notifications</a:t>
            </a:r>
          </a:p>
          <a:p>
            <a:pPr lvl="1">
              <a:lnSpc>
                <a:spcPct val="90000"/>
              </a:lnSpc>
            </a:pPr>
            <a:r>
              <a:rPr lang="en-US" sz="1800" dirty="0">
                <a:latin typeface="Arial" pitchFamily="34" charset="0"/>
              </a:rPr>
              <a:t>If you do not have a 2014-2015 plan year spreadsheet by 8-1-2015 email </a:t>
            </a:r>
            <a:r>
              <a:rPr lang="en-US" sz="1800" dirty="0">
                <a:latin typeface="Arial" pitchFamily="34" charset="0"/>
                <a:hlinkClick r:id="rId4"/>
              </a:rPr>
              <a:t>mowens@payflex.com</a:t>
            </a:r>
            <a:r>
              <a:rPr lang="en-US" sz="1800" dirty="0">
                <a:latin typeface="Arial" pitchFamily="34" charset="0"/>
              </a:rPr>
              <a:t> and request one.</a:t>
            </a:r>
          </a:p>
          <a:p>
            <a:pPr lvl="1">
              <a:lnSpc>
                <a:spcPct val="90000"/>
              </a:lnSpc>
            </a:pPr>
            <a:endParaRPr lang="en-US" sz="1800" dirty="0">
              <a:latin typeface="Arial" pitchFamily="34" charset="0"/>
            </a:endParaRPr>
          </a:p>
          <a:p>
            <a:endParaRPr lang="en-US" dirty="0" smtClean="0">
              <a:latin typeface="Arial"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idx="4294967295"/>
          </p:nvPr>
        </p:nvSpPr>
        <p:spPr/>
        <p:txBody>
          <a:bodyPr/>
          <a:lstStyle/>
          <a:p>
            <a:r>
              <a:rPr lang="en-US" smtClean="0"/>
              <a:t>PayFlex Responsibilities</a:t>
            </a:r>
          </a:p>
        </p:txBody>
      </p:sp>
      <p:sp>
        <p:nvSpPr>
          <p:cNvPr id="201731" name="Rectangle 3"/>
          <p:cNvSpPr>
            <a:spLocks noGrp="1" noChangeArrowheads="1"/>
          </p:cNvSpPr>
          <p:nvPr>
            <p:ph type="body" idx="4294967295"/>
          </p:nvPr>
        </p:nvSpPr>
        <p:spPr/>
        <p:txBody>
          <a:bodyPr/>
          <a:lstStyle/>
          <a:p>
            <a:r>
              <a:rPr lang="en-US" sz="2800" dirty="0" smtClean="0">
                <a:latin typeface="Arial" pitchFamily="34" charset="0"/>
              </a:rPr>
              <a:t>PayFlex has 14 days to mail COBRA packet to participant</a:t>
            </a:r>
          </a:p>
          <a:p>
            <a:r>
              <a:rPr lang="en-US" sz="2800" dirty="0" smtClean="0">
                <a:latin typeface="Arial" pitchFamily="34" charset="0"/>
              </a:rPr>
              <a:t>COBRA packet covers:</a:t>
            </a:r>
          </a:p>
          <a:p>
            <a:pPr lvl="1"/>
            <a:r>
              <a:rPr lang="en-US" sz="2000" dirty="0" smtClean="0">
                <a:latin typeface="Arial" pitchFamily="34" charset="0"/>
              </a:rPr>
              <a:t>Participants right to COBRA and their responsibilities</a:t>
            </a:r>
          </a:p>
          <a:p>
            <a:pPr lvl="1"/>
            <a:r>
              <a:rPr lang="en-US" sz="2000" dirty="0" smtClean="0">
                <a:latin typeface="Arial" pitchFamily="34" charset="0"/>
              </a:rPr>
              <a:t>COBRA election forms with benefit costs</a:t>
            </a:r>
          </a:p>
          <a:p>
            <a:pPr lvl="1"/>
            <a:r>
              <a:rPr lang="en-US" sz="2000" dirty="0" smtClean="0">
                <a:latin typeface="Arial" pitchFamily="34" charset="0"/>
              </a:rPr>
              <a:t>Electronic Fund Transfer Forms</a:t>
            </a:r>
          </a:p>
          <a:p>
            <a:pPr lvl="1"/>
            <a:r>
              <a:rPr lang="en-US" sz="2000" dirty="0" smtClean="0">
                <a:latin typeface="Arial" pitchFamily="34" charset="0"/>
              </a:rPr>
              <a:t>Dependent Election forms and rights</a:t>
            </a:r>
          </a:p>
          <a:p>
            <a:pPr lvl="1"/>
            <a:r>
              <a:rPr lang="en-US" sz="2000" dirty="0" smtClean="0">
                <a:latin typeface="Arial" pitchFamily="34" charset="0"/>
              </a:rPr>
              <a:t>HealthHub participant web portal for online enrollment and payment options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 employee centered events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1575" y="884789"/>
            <a:ext cx="5949383" cy="4266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35189" y="5334000"/>
            <a:ext cx="5857875" cy="748923"/>
          </a:xfrm>
          <a:prstGeom prst="rect">
            <a:avLst/>
          </a:prstGeom>
          <a:noFill/>
        </p:spPr>
        <p:txBody>
          <a:bodyPr wrap="square" rtlCol="0">
            <a:spAutoFit/>
          </a:bodyPr>
          <a:lstStyle/>
          <a:p>
            <a:r>
              <a:rPr lang="en-US" sz="1600" dirty="0">
                <a:latin typeface="+mj-lt"/>
              </a:rPr>
              <a:t>With the exception of the green box all the information you enter will be for the person loosing coverage.  The address,  gender, birth date, </a:t>
            </a:r>
            <a:r>
              <a:rPr lang="en-US" sz="1600" dirty="0" smtClean="0">
                <a:latin typeface="+mj-lt"/>
              </a:rPr>
              <a:t>etc., </a:t>
            </a:r>
            <a:r>
              <a:rPr lang="en-US" sz="1600" dirty="0">
                <a:latin typeface="+mj-lt"/>
              </a:rPr>
              <a:t>needs to be that of the person loosing coverage.  Do not enter the person loosing coverage under the dependent section.</a:t>
            </a:r>
          </a:p>
        </p:txBody>
      </p:sp>
    </p:spTree>
    <p:extLst>
      <p:ext uri="{BB962C8B-B14F-4D97-AF65-F5344CB8AC3E}">
        <p14:creationId xmlns:p14="http://schemas.microsoft.com/office/powerpoint/2010/main" val="312036356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benefits</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4101" y="994493"/>
            <a:ext cx="4564881" cy="3975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200153" y="1001864"/>
            <a:ext cx="3434964" cy="1897955"/>
          </a:xfrm>
          <a:prstGeom prst="rect">
            <a:avLst/>
          </a:prstGeom>
          <a:noFill/>
        </p:spPr>
        <p:txBody>
          <a:bodyPr wrap="square" rtlCol="0">
            <a:spAutoFit/>
          </a:bodyPr>
          <a:lstStyle/>
          <a:p>
            <a:r>
              <a:rPr lang="en-US" sz="1600" dirty="0"/>
              <a:t>Select coverage for the member.  In the case of a dependent centered event you would select single coverage in most cases even if the active employee had spouse, children or family level coverage.  This is due to only one </a:t>
            </a:r>
            <a:r>
              <a:rPr lang="en-US" sz="1600" dirty="0" smtClean="0"/>
              <a:t>person </a:t>
            </a:r>
            <a:r>
              <a:rPr lang="en-US" sz="1600" dirty="0"/>
              <a:t>is loosing coverage in most cases.  In the case of a employee death event and they had a spouse and one or more children covered you would choose coverage level "E Single + Children".  Then you would enter the </a:t>
            </a:r>
            <a:r>
              <a:rPr lang="en-US" sz="1600" dirty="0" err="1"/>
              <a:t>childrens</a:t>
            </a:r>
            <a:r>
              <a:rPr lang="en-US" sz="1600" dirty="0"/>
              <a:t>' information in </a:t>
            </a:r>
            <a:r>
              <a:rPr lang="en-US" sz="1600" dirty="0" err="1"/>
              <a:t>th</a:t>
            </a:r>
            <a:r>
              <a:rPr lang="en-US" sz="1600" dirty="0"/>
              <a:t> dependent screens.</a:t>
            </a:r>
          </a:p>
        </p:txBody>
      </p:sp>
    </p:spTree>
    <p:extLst>
      <p:ext uri="{BB962C8B-B14F-4D97-AF65-F5344CB8AC3E}">
        <p14:creationId xmlns:p14="http://schemas.microsoft.com/office/powerpoint/2010/main" val="89081598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idx="4294967295"/>
          </p:nvPr>
        </p:nvSpPr>
        <p:spPr/>
        <p:txBody>
          <a:bodyPr/>
          <a:lstStyle/>
          <a:p>
            <a:r>
              <a:rPr lang="en-US" smtClean="0"/>
              <a:t>PayFlex Responsibilities to BCBS</a:t>
            </a:r>
          </a:p>
        </p:txBody>
      </p:sp>
      <p:sp>
        <p:nvSpPr>
          <p:cNvPr id="202755" name="Rectangle 3"/>
          <p:cNvSpPr>
            <a:spLocks noGrp="1" noChangeArrowheads="1"/>
          </p:cNvSpPr>
          <p:nvPr>
            <p:ph type="body" idx="4294967295"/>
          </p:nvPr>
        </p:nvSpPr>
        <p:spPr/>
        <p:txBody>
          <a:bodyPr/>
          <a:lstStyle/>
          <a:p>
            <a:r>
              <a:rPr lang="en-US" sz="2800" smtClean="0">
                <a:latin typeface="Arial" pitchFamily="34" charset="0"/>
              </a:rPr>
              <a:t>Notification of new COBRA enrollments</a:t>
            </a:r>
          </a:p>
          <a:p>
            <a:r>
              <a:rPr lang="en-US" sz="2800" smtClean="0">
                <a:latin typeface="Arial" pitchFamily="34" charset="0"/>
              </a:rPr>
              <a:t>Notification of termination or status changes from COBRA</a:t>
            </a:r>
          </a:p>
          <a:p>
            <a:r>
              <a:rPr lang="en-US" sz="2800" smtClean="0">
                <a:latin typeface="Arial" pitchFamily="34" charset="0"/>
              </a:rPr>
              <a:t>Remittance of monthly premiums received</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idx="4294967295"/>
          </p:nvPr>
        </p:nvSpPr>
        <p:spPr/>
        <p:txBody>
          <a:bodyPr/>
          <a:lstStyle/>
          <a:p>
            <a:r>
              <a:rPr lang="en-US" smtClean="0"/>
              <a:t>Participant Responsibility</a:t>
            </a:r>
          </a:p>
        </p:txBody>
      </p:sp>
      <p:sp>
        <p:nvSpPr>
          <p:cNvPr id="203779" name="Rectangle 3"/>
          <p:cNvSpPr>
            <a:spLocks noGrp="1" noChangeArrowheads="1"/>
          </p:cNvSpPr>
          <p:nvPr>
            <p:ph type="body" idx="4294967295"/>
          </p:nvPr>
        </p:nvSpPr>
        <p:spPr/>
        <p:txBody>
          <a:bodyPr/>
          <a:lstStyle/>
          <a:p>
            <a:r>
              <a:rPr lang="en-US" sz="2800" smtClean="0">
                <a:latin typeface="Arial" pitchFamily="34" charset="0"/>
              </a:rPr>
              <a:t>Return COBRA enrollment forms within 60 days</a:t>
            </a:r>
          </a:p>
          <a:p>
            <a:r>
              <a:rPr lang="en-US" sz="2800" smtClean="0">
                <a:latin typeface="Arial" pitchFamily="34" charset="0"/>
              </a:rPr>
              <a:t>Remit payment within 45 days of returning enrollment forms</a:t>
            </a:r>
          </a:p>
          <a:p>
            <a:r>
              <a:rPr lang="en-US" sz="2800" smtClean="0">
                <a:latin typeface="Arial" pitchFamily="34" charset="0"/>
              </a:rPr>
              <a:t>Continue to pay premium monthly within the 30 day grace period</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3" descr="Transition Slide.jpg"/>
          <p:cNvPicPr>
            <a:picLocks noChangeAspect="1"/>
          </p:cNvPicPr>
          <p:nvPr/>
        </p:nvPicPr>
        <p:blipFill>
          <a:blip r:embed="rId2" cstate="print"/>
          <a:srcRect/>
          <a:stretch>
            <a:fillRect/>
          </a:stretch>
        </p:blipFill>
        <p:spPr bwMode="auto">
          <a:xfrm>
            <a:off x="0" y="7938"/>
            <a:ext cx="9144000" cy="6842125"/>
          </a:xfrm>
          <a:prstGeom prst="rect">
            <a:avLst/>
          </a:prstGeom>
          <a:noFill/>
          <a:ln w="9525">
            <a:noFill/>
            <a:miter lim="800000"/>
            <a:headEnd/>
            <a:tailEnd/>
          </a:ln>
        </p:spPr>
      </p:pic>
      <p:pic>
        <p:nvPicPr>
          <p:cNvPr id="48130" name="Picture 4" descr="New HH Logo - Powered by PayFlex.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319088" y="5672138"/>
            <a:ext cx="2427287" cy="923925"/>
          </a:xfrm>
          <a:prstGeom prst="rect">
            <a:avLst/>
          </a:prstGeom>
          <a:noFill/>
          <a:ln w="9525">
            <a:noFill/>
            <a:miter lim="800000"/>
            <a:headEnd/>
            <a:tailEnd/>
          </a:ln>
        </p:spPr>
      </p:pic>
      <p:sp>
        <p:nvSpPr>
          <p:cNvPr id="5" name="TextBox 5"/>
          <p:cNvSpPr txBox="1">
            <a:spLocks noChangeArrowheads="1"/>
          </p:cNvSpPr>
          <p:nvPr/>
        </p:nvSpPr>
        <p:spPr bwMode="auto">
          <a:xfrm>
            <a:off x="219075" y="2747963"/>
            <a:ext cx="4448175" cy="1066800"/>
          </a:xfrm>
          <a:prstGeom prst="rect">
            <a:avLst/>
          </a:prstGeom>
          <a:noFill/>
          <a:ln w="9525">
            <a:noFill/>
            <a:miter lim="800000"/>
            <a:headEnd/>
            <a:tailEnd/>
          </a:ln>
        </p:spPr>
        <p:txBody>
          <a:bodyPr>
            <a:spAutoFit/>
          </a:bodyPr>
          <a:lstStyle/>
          <a:p>
            <a:pPr algn="ctr" eaLnBrk="0" hangingPunct="0">
              <a:spcBef>
                <a:spcPct val="0"/>
              </a:spcBef>
            </a:pPr>
            <a:r>
              <a:rPr lang="en-US" sz="3200" baseline="0">
                <a:solidFill>
                  <a:srgbClr val="AAB338"/>
                </a:solidFill>
                <a:latin typeface="Calibri" pitchFamily="34" charset="0"/>
              </a:rPr>
              <a:t>ENGAGEMENT TOOLS/ </a:t>
            </a:r>
          </a:p>
          <a:p>
            <a:pPr algn="ctr" eaLnBrk="0" hangingPunct="0">
              <a:spcBef>
                <a:spcPct val="0"/>
              </a:spcBef>
            </a:pPr>
            <a:r>
              <a:rPr lang="en-US" sz="3200" baseline="0">
                <a:solidFill>
                  <a:srgbClr val="AAB338"/>
                </a:solidFill>
                <a:latin typeface="Calibri" pitchFamily="34" charset="0"/>
              </a:rPr>
              <a:t>WEB DEMOS</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012" name="Group 12"/>
          <p:cNvGrpSpPr>
            <a:grpSpLocks/>
          </p:cNvGrpSpPr>
          <p:nvPr/>
        </p:nvGrpSpPr>
        <p:grpSpPr bwMode="auto">
          <a:xfrm>
            <a:off x="3505200" y="0"/>
            <a:ext cx="5611813" cy="6858000"/>
            <a:chOff x="2208" y="0"/>
            <a:chExt cx="3535" cy="4320"/>
          </a:xfrm>
        </p:grpSpPr>
        <p:pic>
          <p:nvPicPr>
            <p:cNvPr id="200706" name="Picture 2"/>
            <p:cNvPicPr>
              <a:picLocks noChangeAspect="1" noChangeArrowheads="1"/>
            </p:cNvPicPr>
            <p:nvPr/>
          </p:nvPicPr>
          <p:blipFill>
            <a:blip r:embed="rId2" cstate="print"/>
            <a:srcRect l="957" r="957" b="26405"/>
            <a:stretch>
              <a:fillRect/>
            </a:stretch>
          </p:blipFill>
          <p:spPr bwMode="auto">
            <a:xfrm>
              <a:off x="2208" y="0"/>
              <a:ext cx="3535" cy="4320"/>
            </a:xfrm>
            <a:prstGeom prst="rect">
              <a:avLst/>
            </a:prstGeom>
            <a:noFill/>
            <a:ln w="9525">
              <a:noFill/>
              <a:miter lim="800000"/>
              <a:headEnd/>
              <a:tailEnd/>
            </a:ln>
            <a:effectLst/>
          </p:spPr>
        </p:pic>
        <p:sp useBgFill="1">
          <p:nvSpPr>
            <p:cNvPr id="128008" name="Text Box 8"/>
            <p:cNvSpPr txBox="1">
              <a:spLocks noChangeArrowheads="1"/>
            </p:cNvSpPr>
            <p:nvPr/>
          </p:nvSpPr>
          <p:spPr bwMode="auto">
            <a:xfrm>
              <a:off x="3543" y="1728"/>
              <a:ext cx="627" cy="232"/>
            </a:xfrm>
            <a:prstGeom prst="rect">
              <a:avLst/>
            </a:prstGeom>
            <a:ln w="9525">
              <a:noFill/>
              <a:miter lim="800000"/>
              <a:headEnd/>
              <a:tailEnd/>
            </a:ln>
            <a:effectLst/>
          </p:spPr>
          <p:txBody>
            <a:bodyPr lIns="0" tIns="0" rIns="0" bIns="0">
              <a:spAutoFit/>
            </a:bodyPr>
            <a:lstStyle/>
            <a:p>
              <a:r>
                <a:rPr lang="en-US"/>
                <a:t>Jean Romano</a:t>
              </a:r>
            </a:p>
            <a:p>
              <a:r>
                <a:rPr lang="en-US"/>
                <a:t>jromano@payflex.com</a:t>
              </a:r>
            </a:p>
            <a:p>
              <a:r>
                <a:rPr lang="en-US"/>
                <a:t>(402) 231-8618</a:t>
              </a:r>
            </a:p>
          </p:txBody>
        </p:sp>
      </p:grpSp>
      <p:sp>
        <p:nvSpPr>
          <p:cNvPr id="11" name="Title 5"/>
          <p:cNvSpPr txBox="1">
            <a:spLocks/>
          </p:cNvSpPr>
          <p:nvPr/>
        </p:nvSpPr>
        <p:spPr>
          <a:xfrm>
            <a:off x="152400" y="228600"/>
            <a:ext cx="4572000" cy="860425"/>
          </a:xfrm>
          <a:prstGeom prst="rect">
            <a:avLst/>
          </a:prstGeom>
        </p:spPr>
        <p:txBody>
          <a:bodyPr/>
          <a:lstStyle/>
          <a:p>
            <a:pPr eaLnBrk="0" hangingPunct="0">
              <a:spcBef>
                <a:spcPct val="0"/>
              </a:spcBef>
              <a:defRPr/>
            </a:pPr>
            <a:r>
              <a:rPr lang="en-US" sz="3400" b="0" kern="0" baseline="0" dirty="0">
                <a:solidFill>
                  <a:srgbClr val="AAB338"/>
                </a:solidFill>
                <a:latin typeface="+mj-lt"/>
                <a:ea typeface="+mj-ea"/>
                <a:cs typeface="ＭＳ Ｐゴシック"/>
              </a:rPr>
              <a:t>HealthHub.com</a:t>
            </a:r>
            <a:r>
              <a:rPr lang="en-US" sz="3600" b="0" kern="0" baseline="0" dirty="0">
                <a:solidFill>
                  <a:srgbClr val="AAB338"/>
                </a:solidFill>
                <a:latin typeface="+mj-lt"/>
                <a:ea typeface="+mj-ea"/>
                <a:cs typeface="ＭＳ Ｐゴシック"/>
              </a:rPr>
              <a:t/>
            </a:r>
            <a:br>
              <a:rPr lang="en-US" sz="3600" b="0" kern="0" baseline="0" dirty="0">
                <a:solidFill>
                  <a:srgbClr val="AAB338"/>
                </a:solidFill>
                <a:latin typeface="+mj-lt"/>
                <a:ea typeface="+mj-ea"/>
                <a:cs typeface="ＭＳ Ｐゴシック"/>
              </a:rPr>
            </a:br>
            <a:r>
              <a:rPr lang="en-US" sz="1800" kern="0" baseline="0" dirty="0">
                <a:solidFill>
                  <a:srgbClr val="729ABD"/>
                </a:solidFill>
                <a:latin typeface="+mj-lt"/>
                <a:ea typeface="+mj-ea"/>
                <a:cs typeface="ＭＳ Ｐゴシック"/>
              </a:rPr>
              <a:t>COBRA Employer Portal</a:t>
            </a:r>
            <a:endParaRPr lang="en-US" sz="1800" b="0" kern="0" baseline="0" dirty="0">
              <a:solidFill>
                <a:srgbClr val="AAB338"/>
              </a:solidFill>
              <a:latin typeface="+mj-lt"/>
              <a:ea typeface="+mj-ea"/>
              <a:cs typeface="ＭＳ Ｐゴシック"/>
            </a:endParaRPr>
          </a:p>
        </p:txBody>
      </p:sp>
      <p:sp>
        <p:nvSpPr>
          <p:cNvPr id="12" name="Rectangle 11"/>
          <p:cNvSpPr/>
          <p:nvPr/>
        </p:nvSpPr>
        <p:spPr>
          <a:xfrm>
            <a:off x="201613" y="1219200"/>
            <a:ext cx="3429000" cy="4837113"/>
          </a:xfrm>
          <a:prstGeom prst="rect">
            <a:avLst/>
          </a:prstGeom>
        </p:spPr>
        <p:txBody>
          <a:bodyPr>
            <a:spAutoFit/>
          </a:bodyPr>
          <a:lstStyle/>
          <a:p>
            <a:pPr marL="228600" indent="-228600" defTabSz="1019175">
              <a:spcBef>
                <a:spcPct val="0"/>
              </a:spcBef>
              <a:buFont typeface="Albertus Medium" charset="0"/>
              <a:buNone/>
            </a:pPr>
            <a:r>
              <a:rPr lang="en-US" sz="1500" baseline="0">
                <a:solidFill>
                  <a:srgbClr val="729ABD"/>
                </a:solidFill>
              </a:rPr>
              <a:t>Real-time access</a:t>
            </a:r>
          </a:p>
          <a:p>
            <a:pPr marL="347663" lvl="1" indent="-231775" defTabSz="1019175">
              <a:spcBef>
                <a:spcPct val="0"/>
              </a:spcBef>
              <a:buClr>
                <a:srgbClr val="E37C00"/>
              </a:buClr>
              <a:buFont typeface="Arial" pitchFamily="34" charset="0"/>
              <a:buChar char="•"/>
            </a:pPr>
            <a:r>
              <a:rPr lang="en-US" sz="1300" b="0" baseline="0">
                <a:solidFill>
                  <a:srgbClr val="92958B"/>
                </a:solidFill>
              </a:rPr>
              <a:t>Account status</a:t>
            </a:r>
          </a:p>
          <a:p>
            <a:pPr marL="347663" lvl="1" indent="-231775" defTabSz="1019175">
              <a:spcBef>
                <a:spcPct val="0"/>
              </a:spcBef>
              <a:buClr>
                <a:srgbClr val="E37C00"/>
              </a:buClr>
              <a:buFont typeface="Arial" pitchFamily="34" charset="0"/>
              <a:buChar char="•"/>
            </a:pPr>
            <a:r>
              <a:rPr lang="en-US" sz="1300" b="0" baseline="0">
                <a:solidFill>
                  <a:srgbClr val="92958B"/>
                </a:solidFill>
              </a:rPr>
              <a:t>Participant benefits</a:t>
            </a:r>
          </a:p>
          <a:p>
            <a:pPr marL="347663" lvl="1" indent="-231775" defTabSz="1019175">
              <a:spcBef>
                <a:spcPct val="0"/>
              </a:spcBef>
              <a:buClr>
                <a:srgbClr val="E37C00"/>
              </a:buClr>
              <a:buFont typeface="Arial" pitchFamily="34" charset="0"/>
              <a:buChar char="•"/>
            </a:pPr>
            <a:r>
              <a:rPr lang="en-US" sz="1300" b="0" baseline="0">
                <a:solidFill>
                  <a:srgbClr val="92958B"/>
                </a:solidFill>
              </a:rPr>
              <a:t>Payments history </a:t>
            </a:r>
          </a:p>
          <a:p>
            <a:pPr marL="347663" lvl="1" indent="-231775" defTabSz="1019175">
              <a:spcBef>
                <a:spcPct val="0"/>
              </a:spcBef>
              <a:buClr>
                <a:srgbClr val="E37C00"/>
              </a:buClr>
              <a:buFont typeface="Arial" pitchFamily="34" charset="0"/>
              <a:buChar char="•"/>
            </a:pPr>
            <a:r>
              <a:rPr lang="en-US" sz="1300" b="0" baseline="0">
                <a:solidFill>
                  <a:srgbClr val="92958B"/>
                </a:solidFill>
              </a:rPr>
              <a:t>Archived documents </a:t>
            </a:r>
          </a:p>
          <a:p>
            <a:pPr marL="347663" lvl="1" indent="-231775" defTabSz="1019175">
              <a:spcBef>
                <a:spcPct val="0"/>
              </a:spcBef>
              <a:buClr>
                <a:srgbClr val="E37C00"/>
              </a:buClr>
              <a:buFont typeface="Arial" pitchFamily="34" charset="0"/>
              <a:buChar char="•"/>
            </a:pPr>
            <a:r>
              <a:rPr lang="en-US" sz="1300" b="0" baseline="0">
                <a:solidFill>
                  <a:srgbClr val="92958B"/>
                </a:solidFill>
              </a:rPr>
              <a:t>Dependent information </a:t>
            </a:r>
          </a:p>
          <a:p>
            <a:pPr marL="228600" indent="-228600" defTabSz="1019175">
              <a:spcBef>
                <a:spcPct val="0"/>
              </a:spcBef>
              <a:buFont typeface="Albertus Medium" charset="0"/>
              <a:buNone/>
            </a:pPr>
            <a:endParaRPr lang="en-US" sz="1000" baseline="0">
              <a:solidFill>
                <a:srgbClr val="729ABD"/>
              </a:solidFill>
            </a:endParaRPr>
          </a:p>
          <a:p>
            <a:pPr marL="228600" indent="-228600" defTabSz="1019175">
              <a:spcBef>
                <a:spcPct val="0"/>
              </a:spcBef>
              <a:buFont typeface="Albertus Medium" charset="0"/>
              <a:buNone/>
            </a:pPr>
            <a:r>
              <a:rPr lang="en-US" sz="1500" baseline="0">
                <a:solidFill>
                  <a:srgbClr val="729ABD"/>
                </a:solidFill>
              </a:rPr>
              <a:t>Account management</a:t>
            </a:r>
          </a:p>
          <a:p>
            <a:pPr marL="347663" lvl="1" indent="-231775" defTabSz="1019175">
              <a:spcBef>
                <a:spcPct val="0"/>
              </a:spcBef>
              <a:buClr>
                <a:srgbClr val="E37C00"/>
              </a:buClr>
              <a:buFont typeface="Arial" pitchFamily="34" charset="0"/>
              <a:buChar char="•"/>
            </a:pPr>
            <a:r>
              <a:rPr lang="en-US" sz="1300" b="0" baseline="0">
                <a:solidFill>
                  <a:srgbClr val="92958B"/>
                </a:solidFill>
              </a:rPr>
              <a:t>Enter Initial Notices</a:t>
            </a:r>
          </a:p>
          <a:p>
            <a:pPr marL="347663" lvl="1" indent="-231775" defTabSz="1019175">
              <a:spcBef>
                <a:spcPct val="0"/>
              </a:spcBef>
              <a:buClr>
                <a:srgbClr val="E37C00"/>
              </a:buClr>
              <a:buFont typeface="Arial" pitchFamily="34" charset="0"/>
              <a:buChar char="•"/>
            </a:pPr>
            <a:r>
              <a:rPr lang="en-US" sz="1300" b="0" baseline="0">
                <a:solidFill>
                  <a:srgbClr val="92958B"/>
                </a:solidFill>
              </a:rPr>
              <a:t>Enter Qualifying Events</a:t>
            </a:r>
          </a:p>
          <a:p>
            <a:pPr marL="347663" lvl="1" indent="-231775" defTabSz="1019175">
              <a:spcBef>
                <a:spcPct val="0"/>
              </a:spcBef>
              <a:buClr>
                <a:srgbClr val="E37C00"/>
              </a:buClr>
              <a:buFont typeface="Arial" pitchFamily="34" charset="0"/>
              <a:buChar char="•"/>
            </a:pPr>
            <a:r>
              <a:rPr lang="en-US" sz="1300" b="0" baseline="0">
                <a:solidFill>
                  <a:srgbClr val="92958B"/>
                </a:solidFill>
              </a:rPr>
              <a:t>Enter HIPAA Notices (COC)</a:t>
            </a:r>
          </a:p>
          <a:p>
            <a:pPr marL="347663" lvl="1" indent="-231775" defTabSz="1019175">
              <a:spcBef>
                <a:spcPct val="0"/>
              </a:spcBef>
              <a:buClr>
                <a:srgbClr val="E37C00"/>
              </a:buClr>
              <a:buFont typeface="Arial" pitchFamily="34" charset="0"/>
              <a:buChar char="•"/>
            </a:pPr>
            <a:r>
              <a:rPr lang="en-US" sz="1300" b="0" baseline="0">
                <a:solidFill>
                  <a:srgbClr val="92958B"/>
                </a:solidFill>
              </a:rPr>
              <a:t>Access administrative billing/invoices</a:t>
            </a:r>
          </a:p>
          <a:p>
            <a:pPr marL="347663" lvl="1" indent="-231775" defTabSz="1019175">
              <a:spcBef>
                <a:spcPct val="0"/>
              </a:spcBef>
              <a:buClr>
                <a:srgbClr val="E37C00"/>
              </a:buClr>
              <a:buFont typeface="Arial" pitchFamily="34" charset="0"/>
              <a:buChar char="•"/>
            </a:pPr>
            <a:r>
              <a:rPr lang="en-US" sz="1300" b="0" baseline="0">
                <a:solidFill>
                  <a:srgbClr val="92958B"/>
                </a:solidFill>
              </a:rPr>
              <a:t>Assign account roles</a:t>
            </a:r>
          </a:p>
          <a:p>
            <a:pPr marL="228600" indent="-228600" defTabSz="1019175">
              <a:spcBef>
                <a:spcPct val="0"/>
              </a:spcBef>
              <a:buFont typeface="Albertus Medium" charset="0"/>
              <a:buNone/>
            </a:pPr>
            <a:endParaRPr lang="en-US" sz="1000" baseline="0">
              <a:solidFill>
                <a:srgbClr val="729ABD"/>
              </a:solidFill>
            </a:endParaRPr>
          </a:p>
          <a:p>
            <a:pPr marL="228600" indent="-228600" defTabSz="1019175">
              <a:spcBef>
                <a:spcPct val="0"/>
              </a:spcBef>
              <a:buFont typeface="Albertus Medium" charset="0"/>
              <a:buNone/>
            </a:pPr>
            <a:r>
              <a:rPr lang="en-US" sz="1500" baseline="0">
                <a:solidFill>
                  <a:srgbClr val="729ABD"/>
                </a:solidFill>
              </a:rPr>
              <a:t>Reporting capabilities</a:t>
            </a:r>
          </a:p>
          <a:p>
            <a:pPr marL="347663" lvl="1" indent="-231775" defTabSz="1019175">
              <a:spcBef>
                <a:spcPct val="0"/>
              </a:spcBef>
              <a:buClr>
                <a:srgbClr val="E37C00"/>
              </a:buClr>
              <a:buFont typeface="Arial" pitchFamily="34" charset="0"/>
              <a:buChar char="•"/>
            </a:pPr>
            <a:r>
              <a:rPr lang="en-US" sz="1300" b="0" baseline="0">
                <a:solidFill>
                  <a:srgbClr val="92958B"/>
                </a:solidFill>
              </a:rPr>
              <a:t>Participant Amount Billed</a:t>
            </a:r>
          </a:p>
          <a:p>
            <a:pPr marL="347663" lvl="1" indent="-231775" defTabSz="1019175">
              <a:spcBef>
                <a:spcPct val="0"/>
              </a:spcBef>
              <a:buClr>
                <a:srgbClr val="E37C00"/>
              </a:buClr>
              <a:buFont typeface="Arial" pitchFamily="34" charset="0"/>
              <a:buChar char="•"/>
            </a:pPr>
            <a:r>
              <a:rPr lang="en-US" sz="1300" b="0" baseline="0">
                <a:solidFill>
                  <a:srgbClr val="92958B"/>
                </a:solidFill>
              </a:rPr>
              <a:t>Participant Paid Thru Report</a:t>
            </a:r>
          </a:p>
          <a:p>
            <a:pPr marL="347663" lvl="1" indent="-231775" defTabSz="1019175">
              <a:spcBef>
                <a:spcPct val="0"/>
              </a:spcBef>
              <a:buClr>
                <a:srgbClr val="E37C00"/>
              </a:buClr>
              <a:buFont typeface="Arial" pitchFamily="34" charset="0"/>
              <a:buChar char="•"/>
            </a:pPr>
            <a:r>
              <a:rPr lang="en-US" sz="1300" b="0" baseline="0">
                <a:solidFill>
                  <a:srgbClr val="92958B"/>
                </a:solidFill>
              </a:rPr>
              <a:t>Employer Census Report</a:t>
            </a:r>
          </a:p>
          <a:p>
            <a:pPr marL="347663" lvl="1" indent="-231775" defTabSz="1019175">
              <a:spcBef>
                <a:spcPct val="0"/>
              </a:spcBef>
              <a:buClr>
                <a:srgbClr val="E37C00"/>
              </a:buClr>
              <a:buFont typeface="Arial" pitchFamily="34" charset="0"/>
              <a:buChar char="•"/>
            </a:pPr>
            <a:r>
              <a:rPr lang="en-US" sz="1300" b="0" baseline="0">
                <a:solidFill>
                  <a:srgbClr val="92958B"/>
                </a:solidFill>
              </a:rPr>
              <a:t>Participant Payments &amp; Refunds</a:t>
            </a:r>
          </a:p>
          <a:p>
            <a:pPr marL="347663" lvl="1" indent="-231775" defTabSz="1019175">
              <a:spcBef>
                <a:spcPct val="0"/>
              </a:spcBef>
              <a:buClr>
                <a:srgbClr val="E37C00"/>
              </a:buClr>
              <a:buFont typeface="Arial" pitchFamily="34" charset="0"/>
              <a:buChar char="•"/>
            </a:pPr>
            <a:endParaRPr lang="en-US" sz="1000" baseline="0">
              <a:solidFill>
                <a:srgbClr val="729ABD"/>
              </a:solidFill>
            </a:endParaRPr>
          </a:p>
          <a:p>
            <a:pPr marL="228600" indent="-228600" defTabSz="1019175">
              <a:spcBef>
                <a:spcPct val="0"/>
              </a:spcBef>
              <a:buFont typeface="Albertus Medium" charset="0"/>
              <a:buNone/>
            </a:pPr>
            <a:r>
              <a:rPr lang="en-US" sz="1500" baseline="0">
                <a:solidFill>
                  <a:srgbClr val="729ABD"/>
                </a:solidFill>
              </a:rPr>
              <a:t>Keeping you informed </a:t>
            </a:r>
            <a:endParaRPr lang="en-US" sz="1500" b="0" baseline="0">
              <a:solidFill>
                <a:srgbClr val="92958B"/>
              </a:solidFill>
            </a:endParaRPr>
          </a:p>
          <a:p>
            <a:pPr marL="228600" indent="-228600" defTabSz="1019175">
              <a:spcBef>
                <a:spcPct val="0"/>
              </a:spcBef>
              <a:buClr>
                <a:srgbClr val="E37C00"/>
              </a:buClr>
              <a:buFont typeface="Arial" pitchFamily="34" charset="0"/>
              <a:buChar char="•"/>
            </a:pPr>
            <a:r>
              <a:rPr lang="en-US" sz="1300" b="0" baseline="0">
                <a:solidFill>
                  <a:srgbClr val="998F86"/>
                </a:solidFill>
              </a:rPr>
              <a:t>Account messages</a:t>
            </a:r>
          </a:p>
          <a:p>
            <a:pPr marL="228600" indent="-228600" defTabSz="1019175">
              <a:spcBef>
                <a:spcPct val="0"/>
              </a:spcBef>
              <a:buClr>
                <a:srgbClr val="E37C00"/>
              </a:buClr>
              <a:buFont typeface="Arial" pitchFamily="34" charset="0"/>
              <a:buChar char="•"/>
            </a:pPr>
            <a:r>
              <a:rPr lang="en-US" sz="1300" b="0" baseline="0">
                <a:solidFill>
                  <a:srgbClr val="998F86"/>
                </a:solidFill>
              </a:rPr>
              <a:t>Legislative updates</a:t>
            </a:r>
          </a:p>
          <a:p>
            <a:pPr marL="228600" indent="-228600" defTabSz="1019175">
              <a:spcBef>
                <a:spcPct val="0"/>
              </a:spcBef>
              <a:buClr>
                <a:srgbClr val="E37C00"/>
              </a:buClr>
              <a:buFont typeface="Arial" pitchFamily="34" charset="0"/>
              <a:buChar char="•"/>
            </a:pPr>
            <a:r>
              <a:rPr lang="en-US" sz="1300" b="0" baseline="0">
                <a:solidFill>
                  <a:srgbClr val="998F86"/>
                </a:solidFill>
              </a:rPr>
              <a:t>Reporting archive</a:t>
            </a:r>
          </a:p>
        </p:txBody>
      </p:sp>
      <p:grpSp>
        <p:nvGrpSpPr>
          <p:cNvPr id="2" name="Group 16"/>
          <p:cNvGrpSpPr>
            <a:grpSpLocks/>
          </p:cNvGrpSpPr>
          <p:nvPr/>
        </p:nvGrpSpPr>
        <p:grpSpPr bwMode="auto">
          <a:xfrm>
            <a:off x="4191000" y="2819400"/>
            <a:ext cx="4648200" cy="3886200"/>
            <a:chOff x="4191000" y="2819400"/>
            <a:chExt cx="4648200" cy="3886200"/>
          </a:xfrm>
        </p:grpSpPr>
        <p:pic>
          <p:nvPicPr>
            <p:cNvPr id="200707" name="Picture 3"/>
            <p:cNvPicPr>
              <a:picLocks noChangeAspect="1" noChangeArrowheads="1"/>
            </p:cNvPicPr>
            <p:nvPr/>
          </p:nvPicPr>
          <p:blipFill>
            <a:blip r:embed="rId3" cstate="print"/>
            <a:srcRect/>
            <a:stretch>
              <a:fillRect/>
            </a:stretch>
          </p:blipFill>
          <p:spPr bwMode="auto">
            <a:xfrm>
              <a:off x="5257800" y="3276600"/>
              <a:ext cx="3581400" cy="3429000"/>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14" name="Straight Arrow Connector 13"/>
            <p:cNvCxnSpPr/>
            <p:nvPr/>
          </p:nvCxnSpPr>
          <p:spPr bwMode="auto">
            <a:xfrm rot="10800000">
              <a:off x="4191000" y="2819400"/>
              <a:ext cx="1066800" cy="457200"/>
            </a:xfrm>
            <a:prstGeom prst="straightConnector1">
              <a:avLst/>
            </a:prstGeom>
            <a:solidFill>
              <a:schemeClr val="accent1"/>
            </a:solidFill>
            <a:ln w="38100" cap="flat" cmpd="sng" algn="ctr">
              <a:solidFill>
                <a:srgbClr val="E37C00"/>
              </a:solidFill>
              <a:prstDash val="solid"/>
              <a:round/>
              <a:headEnd type="none" w="med" len="med"/>
              <a:tailEnd type="triangle"/>
            </a:ln>
            <a:effectLst>
              <a:outerShdw blurRad="63500" sx="102000" sy="102000" algn="ctr" rotWithShape="0">
                <a:prstClr val="black">
                  <a:alpha val="40000"/>
                </a:prstClr>
              </a:outerShdw>
            </a:effectLst>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1000"/>
                                        <p:tgtEl>
                                          <p:spTgt spid="1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1000"/>
                                        <p:tgtEl>
                                          <p:spTgt spid="1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fade">
                                      <p:cBhvr>
                                        <p:cTn id="16" dur="1000"/>
                                        <p:tgtEl>
                                          <p:spTgt spid="1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fade">
                                      <p:cBhvr>
                                        <p:cTn id="19" dur="1000"/>
                                        <p:tgtEl>
                                          <p:spTgt spid="1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fade">
                                      <p:cBhvr>
                                        <p:cTn id="22" dur="1000"/>
                                        <p:tgtEl>
                                          <p:spTgt spid="12">
                                            <p:txEl>
                                              <p:pRg st="5" end="5"/>
                                            </p:txEl>
                                          </p:spTgt>
                                        </p:tgtEl>
                                      </p:cBhvr>
                                    </p:animEffect>
                                  </p:childTnLst>
                                </p:cTn>
                              </p:par>
                              <p:par>
                                <p:cTn id="23" presetID="53"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Effect transition="in" filter="fade">
                                      <p:cBhvr>
                                        <p:cTn id="27" dur="1000"/>
                                        <p:tgtEl>
                                          <p:spTgt spid="2"/>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12">
                                            <p:txEl>
                                              <p:pRg st="7" end="7"/>
                                            </p:txEl>
                                          </p:spTgt>
                                        </p:tgtEl>
                                        <p:attrNameLst>
                                          <p:attrName>style.visibility</p:attrName>
                                        </p:attrNameLst>
                                      </p:cBhvr>
                                      <p:to>
                                        <p:strVal val="visible"/>
                                      </p:to>
                                    </p:set>
                                    <p:animEffect transition="in" filter="fade">
                                      <p:cBhvr>
                                        <p:cTn id="31" dur="1000"/>
                                        <p:tgtEl>
                                          <p:spTgt spid="12">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xEl>
                                              <p:pRg st="8" end="8"/>
                                            </p:txEl>
                                          </p:spTgt>
                                        </p:tgtEl>
                                        <p:attrNameLst>
                                          <p:attrName>style.visibility</p:attrName>
                                        </p:attrNameLst>
                                      </p:cBhvr>
                                      <p:to>
                                        <p:strVal val="visible"/>
                                      </p:to>
                                    </p:set>
                                    <p:animEffect transition="in" filter="fade">
                                      <p:cBhvr>
                                        <p:cTn id="34" dur="1000"/>
                                        <p:tgtEl>
                                          <p:spTgt spid="12">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2">
                                            <p:txEl>
                                              <p:pRg st="9" end="9"/>
                                            </p:txEl>
                                          </p:spTgt>
                                        </p:tgtEl>
                                        <p:attrNameLst>
                                          <p:attrName>style.visibility</p:attrName>
                                        </p:attrNameLst>
                                      </p:cBhvr>
                                      <p:to>
                                        <p:strVal val="visible"/>
                                      </p:to>
                                    </p:set>
                                    <p:animEffect transition="in" filter="fade">
                                      <p:cBhvr>
                                        <p:cTn id="37" dur="1000"/>
                                        <p:tgtEl>
                                          <p:spTgt spid="12">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xEl>
                                              <p:pRg st="10" end="10"/>
                                            </p:txEl>
                                          </p:spTgt>
                                        </p:tgtEl>
                                        <p:attrNameLst>
                                          <p:attrName>style.visibility</p:attrName>
                                        </p:attrNameLst>
                                      </p:cBhvr>
                                      <p:to>
                                        <p:strVal val="visible"/>
                                      </p:to>
                                    </p:set>
                                    <p:animEffect transition="in" filter="fade">
                                      <p:cBhvr>
                                        <p:cTn id="40" dur="1000"/>
                                        <p:tgtEl>
                                          <p:spTgt spid="12">
                                            <p:txEl>
                                              <p:pRg st="10" end="1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2">
                                            <p:txEl>
                                              <p:pRg st="11" end="11"/>
                                            </p:txEl>
                                          </p:spTgt>
                                        </p:tgtEl>
                                        <p:attrNameLst>
                                          <p:attrName>style.visibility</p:attrName>
                                        </p:attrNameLst>
                                      </p:cBhvr>
                                      <p:to>
                                        <p:strVal val="visible"/>
                                      </p:to>
                                    </p:set>
                                    <p:animEffect transition="in" filter="fade">
                                      <p:cBhvr>
                                        <p:cTn id="43" dur="1000"/>
                                        <p:tgtEl>
                                          <p:spTgt spid="12">
                                            <p:txEl>
                                              <p:pRg st="11" end="11"/>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2">
                                            <p:txEl>
                                              <p:pRg st="12" end="12"/>
                                            </p:txEl>
                                          </p:spTgt>
                                        </p:tgtEl>
                                        <p:attrNameLst>
                                          <p:attrName>style.visibility</p:attrName>
                                        </p:attrNameLst>
                                      </p:cBhvr>
                                      <p:to>
                                        <p:strVal val="visible"/>
                                      </p:to>
                                    </p:set>
                                    <p:animEffect transition="in" filter="fade">
                                      <p:cBhvr>
                                        <p:cTn id="46" dur="1000"/>
                                        <p:tgtEl>
                                          <p:spTgt spid="12">
                                            <p:txEl>
                                              <p:pRg st="12" end="12"/>
                                            </p:txEl>
                                          </p:spTgt>
                                        </p:tgtEl>
                                      </p:cBhvr>
                                    </p:animEffect>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12">
                                            <p:txEl>
                                              <p:pRg st="14" end="14"/>
                                            </p:txEl>
                                          </p:spTgt>
                                        </p:tgtEl>
                                        <p:attrNameLst>
                                          <p:attrName>style.visibility</p:attrName>
                                        </p:attrNameLst>
                                      </p:cBhvr>
                                      <p:to>
                                        <p:strVal val="visible"/>
                                      </p:to>
                                    </p:set>
                                    <p:animEffect transition="in" filter="fade">
                                      <p:cBhvr>
                                        <p:cTn id="50" dur="1000"/>
                                        <p:tgtEl>
                                          <p:spTgt spid="12">
                                            <p:txEl>
                                              <p:pRg st="14" end="14"/>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12">
                                            <p:txEl>
                                              <p:pRg st="15" end="15"/>
                                            </p:txEl>
                                          </p:spTgt>
                                        </p:tgtEl>
                                        <p:attrNameLst>
                                          <p:attrName>style.visibility</p:attrName>
                                        </p:attrNameLst>
                                      </p:cBhvr>
                                      <p:to>
                                        <p:strVal val="visible"/>
                                      </p:to>
                                    </p:set>
                                    <p:animEffect transition="in" filter="fade">
                                      <p:cBhvr>
                                        <p:cTn id="53" dur="1000"/>
                                        <p:tgtEl>
                                          <p:spTgt spid="12">
                                            <p:txEl>
                                              <p:pRg st="15" end="15"/>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12">
                                            <p:txEl>
                                              <p:pRg st="16" end="16"/>
                                            </p:txEl>
                                          </p:spTgt>
                                        </p:tgtEl>
                                        <p:attrNameLst>
                                          <p:attrName>style.visibility</p:attrName>
                                        </p:attrNameLst>
                                      </p:cBhvr>
                                      <p:to>
                                        <p:strVal val="visible"/>
                                      </p:to>
                                    </p:set>
                                    <p:animEffect transition="in" filter="fade">
                                      <p:cBhvr>
                                        <p:cTn id="56" dur="1000"/>
                                        <p:tgtEl>
                                          <p:spTgt spid="12">
                                            <p:txEl>
                                              <p:pRg st="16" end="16"/>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12">
                                            <p:txEl>
                                              <p:pRg st="17" end="17"/>
                                            </p:txEl>
                                          </p:spTgt>
                                        </p:tgtEl>
                                        <p:attrNameLst>
                                          <p:attrName>style.visibility</p:attrName>
                                        </p:attrNameLst>
                                      </p:cBhvr>
                                      <p:to>
                                        <p:strVal val="visible"/>
                                      </p:to>
                                    </p:set>
                                    <p:animEffect transition="in" filter="fade">
                                      <p:cBhvr>
                                        <p:cTn id="59" dur="1000"/>
                                        <p:tgtEl>
                                          <p:spTgt spid="12">
                                            <p:txEl>
                                              <p:pRg st="17" end="17"/>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12">
                                            <p:txEl>
                                              <p:pRg st="18" end="18"/>
                                            </p:txEl>
                                          </p:spTgt>
                                        </p:tgtEl>
                                        <p:attrNameLst>
                                          <p:attrName>style.visibility</p:attrName>
                                        </p:attrNameLst>
                                      </p:cBhvr>
                                      <p:to>
                                        <p:strVal val="visible"/>
                                      </p:to>
                                    </p:set>
                                    <p:animEffect transition="in" filter="fade">
                                      <p:cBhvr>
                                        <p:cTn id="62" dur="1000"/>
                                        <p:tgtEl>
                                          <p:spTgt spid="12">
                                            <p:txEl>
                                              <p:pRg st="18" end="18"/>
                                            </p:txEl>
                                          </p:spTgt>
                                        </p:tgtEl>
                                      </p:cBhvr>
                                    </p:animEffect>
                                  </p:childTnLst>
                                </p:cTn>
                              </p:par>
                            </p:childTnLst>
                          </p:cTn>
                        </p:par>
                        <p:par>
                          <p:cTn id="63" fill="hold">
                            <p:stCondLst>
                              <p:cond delay="3000"/>
                            </p:stCondLst>
                            <p:childTnLst>
                              <p:par>
                                <p:cTn id="64" presetID="10" presetClass="entr" presetSubtype="0" fill="hold" nodeType="afterEffect">
                                  <p:stCondLst>
                                    <p:cond delay="0"/>
                                  </p:stCondLst>
                                  <p:childTnLst>
                                    <p:set>
                                      <p:cBhvr>
                                        <p:cTn id="65" dur="1" fill="hold">
                                          <p:stCondLst>
                                            <p:cond delay="0"/>
                                          </p:stCondLst>
                                        </p:cTn>
                                        <p:tgtEl>
                                          <p:spTgt spid="12">
                                            <p:txEl>
                                              <p:pRg st="20" end="20"/>
                                            </p:txEl>
                                          </p:spTgt>
                                        </p:tgtEl>
                                        <p:attrNameLst>
                                          <p:attrName>style.visibility</p:attrName>
                                        </p:attrNameLst>
                                      </p:cBhvr>
                                      <p:to>
                                        <p:strVal val="visible"/>
                                      </p:to>
                                    </p:set>
                                    <p:animEffect transition="in" filter="fade">
                                      <p:cBhvr>
                                        <p:cTn id="66" dur="1000"/>
                                        <p:tgtEl>
                                          <p:spTgt spid="12">
                                            <p:txEl>
                                              <p:pRg st="20" end="20"/>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12">
                                            <p:txEl>
                                              <p:pRg st="21" end="21"/>
                                            </p:txEl>
                                          </p:spTgt>
                                        </p:tgtEl>
                                        <p:attrNameLst>
                                          <p:attrName>style.visibility</p:attrName>
                                        </p:attrNameLst>
                                      </p:cBhvr>
                                      <p:to>
                                        <p:strVal val="visible"/>
                                      </p:to>
                                    </p:set>
                                    <p:animEffect transition="in" filter="fade">
                                      <p:cBhvr>
                                        <p:cTn id="69" dur="1000"/>
                                        <p:tgtEl>
                                          <p:spTgt spid="12">
                                            <p:txEl>
                                              <p:pRg st="21" end="21"/>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12">
                                            <p:txEl>
                                              <p:pRg st="22" end="22"/>
                                            </p:txEl>
                                          </p:spTgt>
                                        </p:tgtEl>
                                        <p:attrNameLst>
                                          <p:attrName>style.visibility</p:attrName>
                                        </p:attrNameLst>
                                      </p:cBhvr>
                                      <p:to>
                                        <p:strVal val="visible"/>
                                      </p:to>
                                    </p:set>
                                    <p:animEffect transition="in" filter="fade">
                                      <p:cBhvr>
                                        <p:cTn id="72" dur="1000"/>
                                        <p:tgtEl>
                                          <p:spTgt spid="12">
                                            <p:txEl>
                                              <p:pRg st="22" end="22"/>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12">
                                            <p:txEl>
                                              <p:pRg st="23" end="23"/>
                                            </p:txEl>
                                          </p:spTgt>
                                        </p:tgtEl>
                                        <p:attrNameLst>
                                          <p:attrName>style.visibility</p:attrName>
                                        </p:attrNameLst>
                                      </p:cBhvr>
                                      <p:to>
                                        <p:strVal val="visible"/>
                                      </p:to>
                                    </p:set>
                                    <p:animEffect transition="in" filter="fade">
                                      <p:cBhvr>
                                        <p:cTn id="75" dur="1000"/>
                                        <p:tgtEl>
                                          <p:spTgt spid="12">
                                            <p:txEl>
                                              <p:pRg st="23" end="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8114" name="Group 2"/>
          <p:cNvGrpSpPr>
            <a:grpSpLocks/>
          </p:cNvGrpSpPr>
          <p:nvPr/>
        </p:nvGrpSpPr>
        <p:grpSpPr bwMode="auto">
          <a:xfrm>
            <a:off x="3505200" y="0"/>
            <a:ext cx="5611813" cy="6858000"/>
            <a:chOff x="2208" y="0"/>
            <a:chExt cx="3535" cy="4320"/>
          </a:xfrm>
        </p:grpSpPr>
        <p:pic>
          <p:nvPicPr>
            <p:cNvPr id="200706" name="Picture 2"/>
            <p:cNvPicPr>
              <a:picLocks noChangeAspect="1" noChangeArrowheads="1"/>
            </p:cNvPicPr>
            <p:nvPr/>
          </p:nvPicPr>
          <p:blipFill>
            <a:blip r:embed="rId2" cstate="print"/>
            <a:srcRect l="957" r="957" b="26405"/>
            <a:stretch>
              <a:fillRect/>
            </a:stretch>
          </p:blipFill>
          <p:spPr bwMode="auto">
            <a:xfrm>
              <a:off x="2208" y="0"/>
              <a:ext cx="3535" cy="4320"/>
            </a:xfrm>
            <a:prstGeom prst="rect">
              <a:avLst/>
            </a:prstGeom>
            <a:noFill/>
            <a:ln w="9525">
              <a:noFill/>
              <a:miter lim="800000"/>
              <a:headEnd/>
              <a:tailEnd/>
            </a:ln>
            <a:effectLst/>
          </p:spPr>
        </p:pic>
        <p:sp useBgFill="1">
          <p:nvSpPr>
            <p:cNvPr id="218116" name="Text Box 4"/>
            <p:cNvSpPr txBox="1">
              <a:spLocks noChangeArrowheads="1"/>
            </p:cNvSpPr>
            <p:nvPr/>
          </p:nvSpPr>
          <p:spPr bwMode="auto">
            <a:xfrm>
              <a:off x="3543" y="1728"/>
              <a:ext cx="627" cy="232"/>
            </a:xfrm>
            <a:prstGeom prst="rect">
              <a:avLst/>
            </a:prstGeom>
            <a:ln w="9525">
              <a:noFill/>
              <a:miter lim="800000"/>
              <a:headEnd/>
              <a:tailEnd/>
            </a:ln>
            <a:effectLst/>
          </p:spPr>
          <p:txBody>
            <a:bodyPr lIns="0" tIns="0" rIns="0" bIns="0">
              <a:spAutoFit/>
            </a:bodyPr>
            <a:lstStyle/>
            <a:p>
              <a:r>
                <a:rPr lang="en-US"/>
                <a:t>Jean Romano</a:t>
              </a:r>
            </a:p>
            <a:p>
              <a:r>
                <a:rPr lang="en-US"/>
                <a:t>jromano@payflex.com</a:t>
              </a:r>
            </a:p>
            <a:p>
              <a:r>
                <a:rPr lang="en-US"/>
                <a:t>(402) 231-8618</a:t>
              </a:r>
            </a:p>
          </p:txBody>
        </p:sp>
      </p:grpSp>
      <p:sp>
        <p:nvSpPr>
          <p:cNvPr id="11" name="Title 5"/>
          <p:cNvSpPr txBox="1">
            <a:spLocks/>
          </p:cNvSpPr>
          <p:nvPr/>
        </p:nvSpPr>
        <p:spPr>
          <a:xfrm>
            <a:off x="152400" y="228600"/>
            <a:ext cx="4572000" cy="860425"/>
          </a:xfrm>
          <a:prstGeom prst="rect">
            <a:avLst/>
          </a:prstGeom>
        </p:spPr>
        <p:txBody>
          <a:bodyPr/>
          <a:lstStyle/>
          <a:p>
            <a:pPr eaLnBrk="0" hangingPunct="0">
              <a:spcBef>
                <a:spcPct val="0"/>
              </a:spcBef>
              <a:defRPr/>
            </a:pPr>
            <a:r>
              <a:rPr lang="en-US" sz="3400" b="0" kern="0" baseline="0" dirty="0">
                <a:solidFill>
                  <a:srgbClr val="AAB338"/>
                </a:solidFill>
                <a:latin typeface="+mj-lt"/>
                <a:ea typeface="+mj-ea"/>
                <a:cs typeface="ＭＳ Ｐゴシック"/>
              </a:rPr>
              <a:t>HealthHub.com</a:t>
            </a:r>
            <a:r>
              <a:rPr lang="en-US" sz="3600" b="0" kern="0" baseline="0" dirty="0">
                <a:solidFill>
                  <a:srgbClr val="AAB338"/>
                </a:solidFill>
                <a:latin typeface="+mj-lt"/>
                <a:ea typeface="+mj-ea"/>
                <a:cs typeface="ＭＳ Ｐゴシック"/>
              </a:rPr>
              <a:t/>
            </a:r>
            <a:br>
              <a:rPr lang="en-US" sz="3600" b="0" kern="0" baseline="0" dirty="0">
                <a:solidFill>
                  <a:srgbClr val="AAB338"/>
                </a:solidFill>
                <a:latin typeface="+mj-lt"/>
                <a:ea typeface="+mj-ea"/>
                <a:cs typeface="ＭＳ Ｐゴシック"/>
              </a:rPr>
            </a:br>
            <a:r>
              <a:rPr lang="en-US" sz="1800" kern="0" baseline="0" dirty="0">
                <a:solidFill>
                  <a:srgbClr val="729ABD"/>
                </a:solidFill>
                <a:latin typeface="+mj-lt"/>
                <a:ea typeface="+mj-ea"/>
                <a:cs typeface="ＭＳ Ｐゴシック"/>
              </a:rPr>
              <a:t>COBRA Employer Portal</a:t>
            </a:r>
            <a:endParaRPr lang="en-US" sz="1800" b="0" kern="0" baseline="0" dirty="0">
              <a:solidFill>
                <a:srgbClr val="AAB338"/>
              </a:solidFill>
              <a:latin typeface="+mj-lt"/>
              <a:ea typeface="+mj-ea"/>
              <a:cs typeface="ＭＳ Ｐゴシック"/>
            </a:endParaRPr>
          </a:p>
        </p:txBody>
      </p:sp>
      <p:sp>
        <p:nvSpPr>
          <p:cNvPr id="12" name="Rectangle 11"/>
          <p:cNvSpPr/>
          <p:nvPr/>
        </p:nvSpPr>
        <p:spPr>
          <a:xfrm>
            <a:off x="201613" y="1219200"/>
            <a:ext cx="3429000" cy="4013200"/>
          </a:xfrm>
          <a:prstGeom prst="rect">
            <a:avLst/>
          </a:prstGeom>
        </p:spPr>
        <p:txBody>
          <a:bodyPr>
            <a:spAutoFit/>
          </a:bodyPr>
          <a:lstStyle/>
          <a:p>
            <a:pPr marL="228600" indent="-228600" defTabSz="1019175">
              <a:spcBef>
                <a:spcPct val="0"/>
              </a:spcBef>
              <a:buFont typeface="Albertus Medium" charset="0"/>
              <a:buNone/>
            </a:pPr>
            <a:r>
              <a:rPr lang="en-US" sz="1500" baseline="0" dirty="0">
                <a:solidFill>
                  <a:srgbClr val="729ABD"/>
                </a:solidFill>
              </a:rPr>
              <a:t>Log in</a:t>
            </a:r>
          </a:p>
          <a:p>
            <a:pPr marL="347663" lvl="1" indent="-231775" defTabSz="1019175">
              <a:spcBef>
                <a:spcPct val="0"/>
              </a:spcBef>
              <a:buClr>
                <a:srgbClr val="E37C00"/>
              </a:buClr>
              <a:buFont typeface="Arial" pitchFamily="34" charset="0"/>
              <a:buChar char="•"/>
            </a:pPr>
            <a:r>
              <a:rPr lang="en-US" sz="1300" b="0" baseline="0" dirty="0">
                <a:solidFill>
                  <a:srgbClr val="92958B"/>
                </a:solidFill>
              </a:rPr>
              <a:t>Email address or first initial last name</a:t>
            </a:r>
          </a:p>
          <a:p>
            <a:pPr marL="347663" lvl="1" indent="-231775" defTabSz="1019175">
              <a:spcBef>
                <a:spcPct val="0"/>
              </a:spcBef>
              <a:buClr>
                <a:srgbClr val="E37C00"/>
              </a:buClr>
              <a:buFont typeface="Arial" pitchFamily="34" charset="0"/>
              <a:buChar char="•"/>
            </a:pPr>
            <a:r>
              <a:rPr lang="en-US" sz="1300" b="0" baseline="0" dirty="0">
                <a:solidFill>
                  <a:srgbClr val="92958B"/>
                </a:solidFill>
              </a:rPr>
              <a:t>Password is auto generated and sent via email</a:t>
            </a:r>
          </a:p>
          <a:p>
            <a:pPr marL="347663" lvl="1" indent="-231775" defTabSz="1019175">
              <a:spcBef>
                <a:spcPct val="0"/>
              </a:spcBef>
              <a:buClr>
                <a:srgbClr val="E37C00"/>
              </a:buClr>
              <a:buFont typeface="Arial" pitchFamily="34" charset="0"/>
              <a:buChar char="•"/>
            </a:pPr>
            <a:r>
              <a:rPr lang="en-US" sz="1300" b="0" baseline="0" dirty="0">
                <a:solidFill>
                  <a:srgbClr val="92958B"/>
                </a:solidFill>
              </a:rPr>
              <a:t>Change password under ‘Your Profile’</a:t>
            </a:r>
          </a:p>
          <a:p>
            <a:pPr marL="347663" lvl="1" indent="-231775" defTabSz="1019175">
              <a:spcBef>
                <a:spcPct val="0"/>
              </a:spcBef>
              <a:buClr>
                <a:srgbClr val="E37C00"/>
              </a:buClr>
              <a:buFont typeface="Arial" pitchFamily="34" charset="0"/>
              <a:buNone/>
            </a:pPr>
            <a:endParaRPr lang="en-US" sz="1000" baseline="0" dirty="0">
              <a:solidFill>
                <a:srgbClr val="729ABD"/>
              </a:solidFill>
            </a:endParaRPr>
          </a:p>
          <a:p>
            <a:pPr marL="228600" indent="-228600" defTabSz="1019175">
              <a:spcBef>
                <a:spcPct val="0"/>
              </a:spcBef>
              <a:buFont typeface="Albertus Medium" charset="0"/>
              <a:buNone/>
            </a:pPr>
            <a:r>
              <a:rPr lang="en-US" sz="1500" baseline="0" dirty="0">
                <a:solidFill>
                  <a:srgbClr val="729ABD"/>
                </a:solidFill>
              </a:rPr>
              <a:t>Account management</a:t>
            </a:r>
          </a:p>
          <a:p>
            <a:pPr marL="347663" lvl="1" indent="-231775" defTabSz="1019175">
              <a:spcBef>
                <a:spcPct val="0"/>
              </a:spcBef>
              <a:buClr>
                <a:srgbClr val="E37C00"/>
              </a:buClr>
              <a:buFont typeface="Arial" pitchFamily="34" charset="0"/>
              <a:buChar char="•"/>
            </a:pPr>
            <a:r>
              <a:rPr lang="en-US" sz="1300" b="0" baseline="0" dirty="0">
                <a:solidFill>
                  <a:srgbClr val="92958B"/>
                </a:solidFill>
              </a:rPr>
              <a:t>Click on COBRA to open window</a:t>
            </a:r>
          </a:p>
          <a:p>
            <a:pPr marL="347663" lvl="1" indent="-231775" defTabSz="1019175">
              <a:spcBef>
                <a:spcPct val="0"/>
              </a:spcBef>
              <a:buClr>
                <a:srgbClr val="E37C00"/>
              </a:buClr>
              <a:buFont typeface="Arial" pitchFamily="34" charset="0"/>
              <a:buChar char="•"/>
            </a:pPr>
            <a:r>
              <a:rPr lang="en-US" sz="1300" b="0" baseline="0" dirty="0">
                <a:solidFill>
                  <a:srgbClr val="92958B"/>
                </a:solidFill>
              </a:rPr>
              <a:t>Click on Initial Notices to enter new employee information</a:t>
            </a:r>
          </a:p>
          <a:p>
            <a:pPr marL="347663" lvl="1" indent="-231775" defTabSz="1019175">
              <a:spcBef>
                <a:spcPct val="0"/>
              </a:spcBef>
              <a:buClr>
                <a:srgbClr val="E37C00"/>
              </a:buClr>
              <a:buFont typeface="Arial" pitchFamily="34" charset="0"/>
              <a:buChar char="•"/>
            </a:pPr>
            <a:r>
              <a:rPr lang="en-US" sz="1300" b="0" baseline="0" dirty="0">
                <a:solidFill>
                  <a:srgbClr val="92958B"/>
                </a:solidFill>
              </a:rPr>
              <a:t>Click on Qualifying Events to enter participant information</a:t>
            </a:r>
          </a:p>
          <a:p>
            <a:pPr marL="228600" indent="-228600" defTabSz="1019175">
              <a:spcBef>
                <a:spcPct val="0"/>
              </a:spcBef>
              <a:buFont typeface="Albertus Medium" charset="0"/>
              <a:buNone/>
            </a:pPr>
            <a:endParaRPr lang="en-US" sz="1000" baseline="0" dirty="0">
              <a:solidFill>
                <a:srgbClr val="729ABD"/>
              </a:solidFill>
            </a:endParaRPr>
          </a:p>
          <a:p>
            <a:pPr marL="228600" indent="-228600" defTabSz="1019175">
              <a:spcBef>
                <a:spcPct val="0"/>
              </a:spcBef>
              <a:buFont typeface="Albertus Medium" charset="0"/>
              <a:buNone/>
            </a:pPr>
            <a:r>
              <a:rPr lang="en-US" sz="1500" baseline="0" dirty="0">
                <a:solidFill>
                  <a:srgbClr val="729ABD"/>
                </a:solidFill>
              </a:rPr>
              <a:t>Reporting capabilities</a:t>
            </a:r>
          </a:p>
          <a:p>
            <a:pPr marL="347663" lvl="1" indent="-231775" defTabSz="1019175">
              <a:spcBef>
                <a:spcPct val="0"/>
              </a:spcBef>
              <a:buClr>
                <a:srgbClr val="E37C00"/>
              </a:buClr>
              <a:buFont typeface="Arial" pitchFamily="34" charset="0"/>
              <a:buChar char="•"/>
            </a:pPr>
            <a:r>
              <a:rPr lang="en-US" sz="1300" b="0" baseline="0" dirty="0">
                <a:solidFill>
                  <a:srgbClr val="92958B"/>
                </a:solidFill>
              </a:rPr>
              <a:t>Click on Plan Reporting Archive</a:t>
            </a:r>
          </a:p>
          <a:p>
            <a:pPr marL="347663" lvl="1" indent="-231775" defTabSz="1019175">
              <a:spcBef>
                <a:spcPct val="0"/>
              </a:spcBef>
              <a:buClr>
                <a:srgbClr val="E37C00"/>
              </a:buClr>
              <a:buFont typeface="Arial" pitchFamily="34" charset="0"/>
              <a:buChar char="•"/>
            </a:pPr>
            <a:r>
              <a:rPr lang="en-US" sz="1300" b="0" baseline="0" dirty="0">
                <a:solidFill>
                  <a:srgbClr val="92958B"/>
                </a:solidFill>
              </a:rPr>
              <a:t>ARRA Report</a:t>
            </a:r>
          </a:p>
          <a:p>
            <a:pPr marL="347663" lvl="1" indent="-231775" defTabSz="1019175">
              <a:spcBef>
                <a:spcPct val="0"/>
              </a:spcBef>
              <a:buClr>
                <a:srgbClr val="E37C00"/>
              </a:buClr>
              <a:buFont typeface="Arial" pitchFamily="34" charset="0"/>
              <a:buChar char="•"/>
            </a:pPr>
            <a:r>
              <a:rPr lang="en-US" sz="1300" b="0" baseline="0" dirty="0">
                <a:solidFill>
                  <a:srgbClr val="92958B"/>
                </a:solidFill>
              </a:rPr>
              <a:t>Employer Census Report</a:t>
            </a:r>
          </a:p>
          <a:p>
            <a:pPr marL="347663" lvl="1" indent="-231775" defTabSz="1019175">
              <a:spcBef>
                <a:spcPct val="0"/>
              </a:spcBef>
              <a:buClr>
                <a:srgbClr val="E37C00"/>
              </a:buClr>
              <a:buFont typeface="Arial" pitchFamily="34" charset="0"/>
              <a:buChar char="•"/>
            </a:pPr>
            <a:r>
              <a:rPr lang="en-US" sz="1300" b="0" baseline="0" dirty="0">
                <a:solidFill>
                  <a:srgbClr val="92958B"/>
                </a:solidFill>
              </a:rPr>
              <a:t>Participant Paid Thru Report</a:t>
            </a:r>
          </a:p>
          <a:p>
            <a:pPr marL="347663" lvl="1" indent="-231775" defTabSz="1019175">
              <a:spcBef>
                <a:spcPct val="0"/>
              </a:spcBef>
              <a:buClr>
                <a:srgbClr val="E37C00"/>
              </a:buClr>
              <a:buFont typeface="Arial" pitchFamily="34" charset="0"/>
              <a:buChar char="•"/>
            </a:pPr>
            <a:r>
              <a:rPr lang="en-US" sz="1300" b="0" baseline="0" dirty="0">
                <a:solidFill>
                  <a:srgbClr val="92958B"/>
                </a:solidFill>
              </a:rPr>
              <a:t>Participant Payments &amp; Refunds</a:t>
            </a:r>
          </a:p>
          <a:p>
            <a:pPr marL="347663" lvl="1" indent="-231775" defTabSz="1019175">
              <a:spcBef>
                <a:spcPct val="0"/>
              </a:spcBef>
              <a:buClr>
                <a:srgbClr val="E37C00"/>
              </a:buClr>
              <a:buFont typeface="Arial" pitchFamily="34" charset="0"/>
              <a:buChar char="•"/>
            </a:pPr>
            <a:endParaRPr lang="en-US" sz="1000" baseline="0" dirty="0">
              <a:solidFill>
                <a:srgbClr val="729ABD"/>
              </a:solidFill>
            </a:endParaRPr>
          </a:p>
        </p:txBody>
      </p:sp>
      <p:grpSp>
        <p:nvGrpSpPr>
          <p:cNvPr id="2" name="Group 16"/>
          <p:cNvGrpSpPr>
            <a:grpSpLocks/>
          </p:cNvGrpSpPr>
          <p:nvPr/>
        </p:nvGrpSpPr>
        <p:grpSpPr bwMode="auto">
          <a:xfrm>
            <a:off x="4191000" y="2819400"/>
            <a:ext cx="4648200" cy="3886200"/>
            <a:chOff x="4191000" y="2819400"/>
            <a:chExt cx="4648200" cy="3886200"/>
          </a:xfrm>
        </p:grpSpPr>
        <p:pic>
          <p:nvPicPr>
            <p:cNvPr id="200707" name="Picture 3"/>
            <p:cNvPicPr>
              <a:picLocks noChangeAspect="1" noChangeArrowheads="1"/>
            </p:cNvPicPr>
            <p:nvPr/>
          </p:nvPicPr>
          <p:blipFill>
            <a:blip r:embed="rId3" cstate="print"/>
            <a:srcRect/>
            <a:stretch>
              <a:fillRect/>
            </a:stretch>
          </p:blipFill>
          <p:spPr bwMode="auto">
            <a:xfrm>
              <a:off x="5257800" y="3276600"/>
              <a:ext cx="3581400" cy="3429000"/>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14" name="Straight Arrow Connector 13"/>
            <p:cNvCxnSpPr/>
            <p:nvPr/>
          </p:nvCxnSpPr>
          <p:spPr bwMode="auto">
            <a:xfrm rot="10800000">
              <a:off x="4191000" y="2819400"/>
              <a:ext cx="1066800" cy="457200"/>
            </a:xfrm>
            <a:prstGeom prst="straightConnector1">
              <a:avLst/>
            </a:prstGeom>
            <a:solidFill>
              <a:schemeClr val="accent1"/>
            </a:solidFill>
            <a:ln w="38100" cap="flat" cmpd="sng" algn="ctr">
              <a:solidFill>
                <a:srgbClr val="E37C00"/>
              </a:solidFill>
              <a:prstDash val="solid"/>
              <a:round/>
              <a:headEnd type="none" w="med" len="med"/>
              <a:tailEnd type="triangle"/>
            </a:ln>
            <a:effectLst>
              <a:outerShdw blurRad="63500" sx="102000" sy="102000" algn="ctr" rotWithShape="0">
                <a:prstClr val="black">
                  <a:alpha val="40000"/>
                </a:prstClr>
              </a:outerShdw>
            </a:effectLst>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1000"/>
                                        <p:tgtEl>
                                          <p:spTgt spid="1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1000"/>
                                        <p:tgtEl>
                                          <p:spTgt spid="1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fade">
                                      <p:cBhvr>
                                        <p:cTn id="16" dur="1000"/>
                                        <p:tgtEl>
                                          <p:spTgt spid="12">
                                            <p:txEl>
                                              <p:pRg st="3" end="3"/>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Effect transition="in" filter="fade">
                                      <p:cBhvr>
                                        <p:cTn id="21" dur="1000"/>
                                        <p:tgtEl>
                                          <p:spTgt spid="2"/>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2">
                                            <p:txEl>
                                              <p:pRg st="5" end="5"/>
                                            </p:txEl>
                                          </p:spTgt>
                                        </p:tgtEl>
                                        <p:attrNameLst>
                                          <p:attrName>style.visibility</p:attrName>
                                        </p:attrNameLst>
                                      </p:cBhvr>
                                      <p:to>
                                        <p:strVal val="visible"/>
                                      </p:to>
                                    </p:set>
                                    <p:animEffect transition="in" filter="fade">
                                      <p:cBhvr>
                                        <p:cTn id="25" dur="1000"/>
                                        <p:tgtEl>
                                          <p:spTgt spid="12">
                                            <p:txEl>
                                              <p:pRg st="5" end="5"/>
                                            </p:txEl>
                                          </p:spTgt>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12">
                                            <p:txEl>
                                              <p:pRg st="6" end="6"/>
                                            </p:txEl>
                                          </p:spTgt>
                                        </p:tgtEl>
                                        <p:attrNameLst>
                                          <p:attrName>style.visibility</p:attrName>
                                        </p:attrNameLst>
                                      </p:cBhvr>
                                      <p:to>
                                        <p:strVal val="visible"/>
                                      </p:to>
                                    </p:set>
                                    <p:animEffect transition="in" filter="fade">
                                      <p:cBhvr>
                                        <p:cTn id="29" dur="1000"/>
                                        <p:tgtEl>
                                          <p:spTgt spid="12">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fade">
                                      <p:cBhvr>
                                        <p:cTn id="32" dur="1000"/>
                                        <p:tgtEl>
                                          <p:spTgt spid="12">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xEl>
                                              <p:pRg st="8" end="8"/>
                                            </p:txEl>
                                          </p:spTgt>
                                        </p:tgtEl>
                                        <p:attrNameLst>
                                          <p:attrName>style.visibility</p:attrName>
                                        </p:attrNameLst>
                                      </p:cBhvr>
                                      <p:to>
                                        <p:strVal val="visible"/>
                                      </p:to>
                                    </p:set>
                                    <p:animEffect transition="in" filter="fade">
                                      <p:cBhvr>
                                        <p:cTn id="35" dur="1000"/>
                                        <p:tgtEl>
                                          <p:spTgt spid="12">
                                            <p:txEl>
                                              <p:pRg st="8" end="8"/>
                                            </p:txEl>
                                          </p:spTgt>
                                        </p:tgtEl>
                                      </p:cBhvr>
                                    </p:animEffect>
                                  </p:childTnLst>
                                </p:cTn>
                              </p:par>
                            </p:childTnLst>
                          </p:cTn>
                        </p:par>
                        <p:par>
                          <p:cTn id="36" fill="hold">
                            <p:stCondLst>
                              <p:cond delay="3000"/>
                            </p:stCondLst>
                            <p:childTnLst>
                              <p:par>
                                <p:cTn id="37" presetID="10" presetClass="entr" presetSubtype="0" fill="hold" nodeType="afterEffect">
                                  <p:stCondLst>
                                    <p:cond delay="0"/>
                                  </p:stCondLst>
                                  <p:childTnLst>
                                    <p:set>
                                      <p:cBhvr>
                                        <p:cTn id="38" dur="1" fill="hold">
                                          <p:stCondLst>
                                            <p:cond delay="0"/>
                                          </p:stCondLst>
                                        </p:cTn>
                                        <p:tgtEl>
                                          <p:spTgt spid="12">
                                            <p:txEl>
                                              <p:pRg st="10" end="10"/>
                                            </p:txEl>
                                          </p:spTgt>
                                        </p:tgtEl>
                                        <p:attrNameLst>
                                          <p:attrName>style.visibility</p:attrName>
                                        </p:attrNameLst>
                                      </p:cBhvr>
                                      <p:to>
                                        <p:strVal val="visible"/>
                                      </p:to>
                                    </p:set>
                                    <p:animEffect transition="in" filter="fade">
                                      <p:cBhvr>
                                        <p:cTn id="39" dur="1000"/>
                                        <p:tgtEl>
                                          <p:spTgt spid="12">
                                            <p:txEl>
                                              <p:pRg st="10" end="10"/>
                                            </p:txEl>
                                          </p:spTgt>
                                        </p:tgtEl>
                                      </p:cBhvr>
                                    </p:animEffect>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12">
                                            <p:txEl>
                                              <p:pRg st="11" end="11"/>
                                            </p:txEl>
                                          </p:spTgt>
                                        </p:tgtEl>
                                        <p:attrNameLst>
                                          <p:attrName>style.visibility</p:attrName>
                                        </p:attrNameLst>
                                      </p:cBhvr>
                                      <p:to>
                                        <p:strVal val="visible"/>
                                      </p:to>
                                    </p:set>
                                    <p:animEffect transition="in" filter="fade">
                                      <p:cBhvr>
                                        <p:cTn id="43" dur="1000"/>
                                        <p:tgtEl>
                                          <p:spTgt spid="12">
                                            <p:txEl>
                                              <p:pRg st="11" end="11"/>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2">
                                            <p:txEl>
                                              <p:pRg st="12" end="12"/>
                                            </p:txEl>
                                          </p:spTgt>
                                        </p:tgtEl>
                                        <p:attrNameLst>
                                          <p:attrName>style.visibility</p:attrName>
                                        </p:attrNameLst>
                                      </p:cBhvr>
                                      <p:to>
                                        <p:strVal val="visible"/>
                                      </p:to>
                                    </p:set>
                                    <p:animEffect transition="in" filter="fade">
                                      <p:cBhvr>
                                        <p:cTn id="47" dur="1000"/>
                                        <p:tgtEl>
                                          <p:spTgt spid="12">
                                            <p:txEl>
                                              <p:pRg st="12" end="1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2">
                                            <p:txEl>
                                              <p:pRg st="13" end="13"/>
                                            </p:txEl>
                                          </p:spTgt>
                                        </p:tgtEl>
                                        <p:attrNameLst>
                                          <p:attrName>style.visibility</p:attrName>
                                        </p:attrNameLst>
                                      </p:cBhvr>
                                      <p:to>
                                        <p:strVal val="visible"/>
                                      </p:to>
                                    </p:set>
                                    <p:animEffect transition="in" filter="fade">
                                      <p:cBhvr>
                                        <p:cTn id="50" dur="1000"/>
                                        <p:tgtEl>
                                          <p:spTgt spid="12">
                                            <p:txEl>
                                              <p:pRg st="13" end="13"/>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12">
                                            <p:txEl>
                                              <p:pRg st="14" end="14"/>
                                            </p:txEl>
                                          </p:spTgt>
                                        </p:tgtEl>
                                        <p:attrNameLst>
                                          <p:attrName>style.visibility</p:attrName>
                                        </p:attrNameLst>
                                      </p:cBhvr>
                                      <p:to>
                                        <p:strVal val="visible"/>
                                      </p:to>
                                    </p:set>
                                    <p:animEffect transition="in" filter="fade">
                                      <p:cBhvr>
                                        <p:cTn id="53" dur="1000"/>
                                        <p:tgtEl>
                                          <p:spTgt spid="12">
                                            <p:txEl>
                                              <p:pRg st="14" end="14"/>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12">
                                            <p:txEl>
                                              <p:pRg st="15" end="15"/>
                                            </p:txEl>
                                          </p:spTgt>
                                        </p:tgtEl>
                                        <p:attrNameLst>
                                          <p:attrName>style.visibility</p:attrName>
                                        </p:attrNameLst>
                                      </p:cBhvr>
                                      <p:to>
                                        <p:strVal val="visible"/>
                                      </p:to>
                                    </p:set>
                                    <p:animEffect transition="in" filter="fade">
                                      <p:cBhvr>
                                        <p:cTn id="56" dur="1000"/>
                                        <p:tgtEl>
                                          <p:spTgt spid="1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8"/>
          <p:cNvSpPr>
            <a:spLocks noGrp="1"/>
          </p:cNvSpPr>
          <p:nvPr>
            <p:ph type="title" idx="4294967295"/>
          </p:nvPr>
        </p:nvSpPr>
        <p:spPr>
          <a:xfrm>
            <a:off x="201613" y="206375"/>
            <a:ext cx="3124200" cy="1143000"/>
          </a:xfrm>
        </p:spPr>
        <p:txBody>
          <a:bodyPr/>
          <a:lstStyle/>
          <a:p>
            <a:r>
              <a:rPr lang="en-US" sz="3200" smtClean="0"/>
              <a:t>HealthHub.com</a:t>
            </a:r>
            <a:r>
              <a:rPr lang="en-US" smtClean="0"/>
              <a:t/>
            </a:r>
            <a:br>
              <a:rPr lang="en-US" smtClean="0"/>
            </a:br>
            <a:r>
              <a:rPr lang="en-US" sz="1900" b="1" smtClean="0">
                <a:solidFill>
                  <a:srgbClr val="729ABD"/>
                </a:solidFill>
              </a:rPr>
              <a:t>COBRA Participant Portal</a:t>
            </a:r>
            <a:endParaRPr lang="en-US" sz="1900" smtClean="0"/>
          </a:p>
        </p:txBody>
      </p:sp>
      <p:sp>
        <p:nvSpPr>
          <p:cNvPr id="11" name="Rectangle 10"/>
          <p:cNvSpPr/>
          <p:nvPr/>
        </p:nvSpPr>
        <p:spPr>
          <a:xfrm>
            <a:off x="152400" y="1447800"/>
            <a:ext cx="3124200" cy="4211638"/>
          </a:xfrm>
          <a:prstGeom prst="rect">
            <a:avLst/>
          </a:prstGeom>
        </p:spPr>
        <p:txBody>
          <a:bodyPr>
            <a:spAutoFit/>
          </a:bodyPr>
          <a:lstStyle/>
          <a:p>
            <a:pPr marL="228600" indent="-228600" defTabSz="1019175">
              <a:spcBef>
                <a:spcPct val="0"/>
              </a:spcBef>
              <a:defRPr/>
            </a:pPr>
            <a:r>
              <a:rPr lang="en-US" sz="1500" baseline="0" dirty="0">
                <a:solidFill>
                  <a:srgbClr val="729ABD"/>
                </a:solidFill>
                <a:latin typeface="Arial" charset="0"/>
                <a:ea typeface="ＭＳ Ｐゴシック" charset="-128"/>
                <a:cs typeface="ＭＳ Ｐゴシック" charset="-128"/>
              </a:rPr>
              <a:t>Real-time access</a:t>
            </a:r>
          </a:p>
          <a:p>
            <a:pPr marL="339725" lvl="1" indent="-227013" defTabSz="1019175">
              <a:spcBef>
                <a:spcPts val="200"/>
              </a:spcBef>
              <a:spcAft>
                <a:spcPts val="200"/>
              </a:spcAft>
              <a:buClr>
                <a:srgbClr val="E37C00"/>
              </a:buClr>
              <a:buFont typeface="Arial" pitchFamily="34" charset="0"/>
              <a:buChar char="•"/>
              <a:defRPr/>
            </a:pPr>
            <a:r>
              <a:rPr lang="en-US" sz="1300" b="0" baseline="0" dirty="0">
                <a:solidFill>
                  <a:srgbClr val="92958B"/>
                </a:solidFill>
                <a:latin typeface="Arial" charset="0"/>
                <a:ea typeface="ＭＳ Ｐゴシック" charset="-128"/>
                <a:cs typeface="ＭＳ Ｐゴシック" charset="-128"/>
              </a:rPr>
              <a:t>Account status </a:t>
            </a:r>
          </a:p>
          <a:p>
            <a:pPr marL="339725" lvl="1" indent="-227013" defTabSz="1019175">
              <a:spcBef>
                <a:spcPts val="200"/>
              </a:spcBef>
              <a:spcAft>
                <a:spcPts val="200"/>
              </a:spcAft>
              <a:buClr>
                <a:srgbClr val="E37C00"/>
              </a:buClr>
              <a:buFont typeface="Arial" pitchFamily="34" charset="0"/>
              <a:buChar char="•"/>
              <a:defRPr/>
            </a:pPr>
            <a:r>
              <a:rPr lang="en-US" sz="1300" b="0" baseline="0" dirty="0">
                <a:solidFill>
                  <a:srgbClr val="92958B"/>
                </a:solidFill>
                <a:latin typeface="Arial" charset="0"/>
                <a:ea typeface="ＭＳ Ｐゴシック" charset="-128"/>
                <a:cs typeface="ＭＳ Ｐゴシック" charset="-128"/>
              </a:rPr>
              <a:t>Coverage levels</a:t>
            </a:r>
          </a:p>
          <a:p>
            <a:pPr marL="339725" lvl="1" indent="-227013" defTabSz="1019175">
              <a:spcBef>
                <a:spcPts val="200"/>
              </a:spcBef>
              <a:spcAft>
                <a:spcPts val="200"/>
              </a:spcAft>
              <a:buClr>
                <a:srgbClr val="E37C00"/>
              </a:buClr>
              <a:buFont typeface="Arial" pitchFamily="34" charset="0"/>
              <a:buChar char="•"/>
              <a:defRPr/>
            </a:pPr>
            <a:r>
              <a:rPr lang="en-US" sz="1300" b="0" baseline="0" dirty="0">
                <a:solidFill>
                  <a:srgbClr val="92958B"/>
                </a:solidFill>
                <a:latin typeface="Arial" charset="0"/>
                <a:ea typeface="ＭＳ Ｐゴシック" charset="-128"/>
                <a:cs typeface="ＭＳ Ｐゴシック" charset="-128"/>
              </a:rPr>
              <a:t>Dependent information </a:t>
            </a:r>
          </a:p>
          <a:p>
            <a:pPr marL="339725" lvl="1" indent="-227013" defTabSz="1019175">
              <a:spcBef>
                <a:spcPts val="200"/>
              </a:spcBef>
              <a:spcAft>
                <a:spcPts val="200"/>
              </a:spcAft>
              <a:buClr>
                <a:srgbClr val="E37C00"/>
              </a:buClr>
              <a:buFont typeface="Arial" pitchFamily="34" charset="0"/>
              <a:buChar char="•"/>
              <a:defRPr/>
            </a:pPr>
            <a:r>
              <a:rPr lang="en-US" sz="1300" b="0" baseline="0" dirty="0">
                <a:solidFill>
                  <a:srgbClr val="92958B"/>
                </a:solidFill>
                <a:latin typeface="Arial" charset="0"/>
                <a:ea typeface="ＭＳ Ｐゴシック" charset="-128"/>
                <a:cs typeface="ＭＳ Ｐゴシック" charset="-128"/>
              </a:rPr>
              <a:t>Payment history</a:t>
            </a:r>
          </a:p>
          <a:p>
            <a:pPr marL="0" lvl="1" defTabSz="1019175">
              <a:spcBef>
                <a:spcPts val="100"/>
              </a:spcBef>
              <a:spcAft>
                <a:spcPts val="100"/>
              </a:spcAft>
              <a:buClr>
                <a:srgbClr val="E37C00"/>
              </a:buClr>
              <a:defRPr/>
            </a:pPr>
            <a:endParaRPr lang="en-US" sz="1400" baseline="0" dirty="0">
              <a:solidFill>
                <a:srgbClr val="729ABD"/>
              </a:solidFill>
              <a:latin typeface="Arial" charset="0"/>
              <a:ea typeface="ＭＳ Ｐゴシック" charset="-128"/>
              <a:cs typeface="ＭＳ Ｐゴシック" charset="-128"/>
            </a:endParaRPr>
          </a:p>
          <a:p>
            <a:pPr marL="0" lvl="1" defTabSz="1019175">
              <a:spcBef>
                <a:spcPts val="100"/>
              </a:spcBef>
              <a:spcAft>
                <a:spcPts val="100"/>
              </a:spcAft>
              <a:buClr>
                <a:srgbClr val="E37C00"/>
              </a:buClr>
              <a:defRPr/>
            </a:pPr>
            <a:r>
              <a:rPr lang="en-US" sz="1500" baseline="0" dirty="0">
                <a:solidFill>
                  <a:srgbClr val="729ABD"/>
                </a:solidFill>
                <a:latin typeface="Arial" charset="0"/>
                <a:ea typeface="ＭＳ Ｐゴシック" charset="-128"/>
                <a:cs typeface="ＭＳ Ｐゴシック" charset="-128"/>
              </a:rPr>
              <a:t>Account management</a:t>
            </a:r>
          </a:p>
          <a:p>
            <a:pPr marL="339725" lvl="1" indent="-227013" defTabSz="1019175">
              <a:spcBef>
                <a:spcPts val="200"/>
              </a:spcBef>
              <a:spcAft>
                <a:spcPts val="200"/>
              </a:spcAft>
              <a:buClr>
                <a:srgbClr val="E37C00"/>
              </a:buClr>
              <a:buFont typeface="Arial" pitchFamily="34" charset="0"/>
              <a:buChar char="•"/>
              <a:defRPr/>
            </a:pPr>
            <a:r>
              <a:rPr lang="en-US" sz="1300" b="0" baseline="0" dirty="0">
                <a:solidFill>
                  <a:srgbClr val="92958B"/>
                </a:solidFill>
                <a:latin typeface="Arial" charset="0"/>
                <a:ea typeface="ＭＳ Ｐゴシック" charset="-128"/>
                <a:cs typeface="ＭＳ Ｐゴシック" charset="-128"/>
              </a:rPr>
              <a:t>Enroll in COBRA online</a:t>
            </a:r>
          </a:p>
          <a:p>
            <a:pPr marL="339725" lvl="1" indent="-227013" defTabSz="1019175">
              <a:spcBef>
                <a:spcPts val="200"/>
              </a:spcBef>
              <a:spcAft>
                <a:spcPts val="200"/>
              </a:spcAft>
              <a:buClr>
                <a:srgbClr val="E37C00"/>
              </a:buClr>
              <a:buFont typeface="Arial" pitchFamily="34" charset="0"/>
              <a:buChar char="•"/>
              <a:defRPr/>
            </a:pPr>
            <a:r>
              <a:rPr lang="en-US" sz="1300" b="0" baseline="0" dirty="0">
                <a:solidFill>
                  <a:srgbClr val="92958B"/>
                </a:solidFill>
                <a:latin typeface="Arial" charset="0"/>
                <a:ea typeface="ＭＳ Ｐゴシック" charset="-128"/>
                <a:cs typeface="ＭＳ Ｐゴシック" charset="-128"/>
              </a:rPr>
              <a:t>Initiate one-time and recurring payments online</a:t>
            </a:r>
          </a:p>
          <a:p>
            <a:pPr marL="0" lvl="1" defTabSz="1019175">
              <a:spcBef>
                <a:spcPct val="0"/>
              </a:spcBef>
              <a:buClr>
                <a:srgbClr val="E37C00"/>
              </a:buClr>
              <a:defRPr/>
            </a:pPr>
            <a:endParaRPr lang="en-US" sz="1400" baseline="0" dirty="0">
              <a:solidFill>
                <a:srgbClr val="729ABD"/>
              </a:solidFill>
              <a:latin typeface="Arial" charset="0"/>
              <a:ea typeface="ＭＳ Ｐゴシック" charset="-128"/>
              <a:cs typeface="ＭＳ Ｐゴシック" charset="-128"/>
            </a:endParaRPr>
          </a:p>
          <a:p>
            <a:pPr marL="0" lvl="1" defTabSz="1019175">
              <a:spcBef>
                <a:spcPct val="0"/>
              </a:spcBef>
              <a:buClr>
                <a:srgbClr val="E37C00"/>
              </a:buClr>
              <a:defRPr/>
            </a:pPr>
            <a:r>
              <a:rPr lang="en-US" sz="1500" baseline="0" dirty="0">
                <a:solidFill>
                  <a:srgbClr val="729ABD"/>
                </a:solidFill>
                <a:latin typeface="Arial" charset="0"/>
                <a:ea typeface="ＭＳ Ｐゴシック" charset="-128"/>
                <a:cs typeface="ＭＳ Ｐゴシック" charset="-128"/>
              </a:rPr>
              <a:t>Keeping you informed</a:t>
            </a:r>
          </a:p>
          <a:p>
            <a:pPr marL="339725" lvl="1" indent="-227013" defTabSz="1019175">
              <a:spcBef>
                <a:spcPts val="200"/>
              </a:spcBef>
              <a:spcAft>
                <a:spcPts val="200"/>
              </a:spcAft>
              <a:buClr>
                <a:srgbClr val="E37C00"/>
              </a:buClr>
              <a:buFont typeface="Arial" pitchFamily="34" charset="0"/>
              <a:buChar char="•"/>
              <a:defRPr/>
            </a:pPr>
            <a:r>
              <a:rPr lang="en-US" sz="1300" b="0" baseline="0" dirty="0">
                <a:solidFill>
                  <a:srgbClr val="92958B"/>
                </a:solidFill>
                <a:latin typeface="Arial" charset="0"/>
                <a:ea typeface="ＭＳ Ｐゴシック" charset="-128"/>
                <a:cs typeface="ＭＳ Ｐゴシック" charset="-128"/>
              </a:rPr>
              <a:t>View correspondence generated by the COBRA platform</a:t>
            </a:r>
          </a:p>
          <a:p>
            <a:pPr marL="339725" lvl="1" indent="-227013" defTabSz="1019175">
              <a:spcBef>
                <a:spcPts val="200"/>
              </a:spcBef>
              <a:spcAft>
                <a:spcPts val="200"/>
              </a:spcAft>
              <a:buClr>
                <a:srgbClr val="E37C00"/>
              </a:buClr>
              <a:buFont typeface="Arial" pitchFamily="34" charset="0"/>
              <a:buChar char="•"/>
              <a:defRPr/>
            </a:pPr>
            <a:r>
              <a:rPr lang="en-US" sz="1300" b="0" baseline="0" dirty="0">
                <a:solidFill>
                  <a:srgbClr val="92958B"/>
                </a:solidFill>
                <a:latin typeface="Arial" charset="0"/>
                <a:ea typeface="ＭＳ Ｐゴシック" charset="-128"/>
                <a:cs typeface="ＭＳ Ｐゴシック" charset="-128"/>
              </a:rPr>
              <a:t>Manage user credentials and electronic notifications</a:t>
            </a:r>
            <a:endParaRPr lang="en-US" sz="1300" b="0" i="1" baseline="0" dirty="0">
              <a:solidFill>
                <a:srgbClr val="92958B"/>
              </a:solidFill>
              <a:latin typeface="Arial" charset="0"/>
              <a:ea typeface="ＭＳ Ｐゴシック" charset="-128"/>
              <a:cs typeface="ＭＳ Ｐゴシック" charset="-128"/>
            </a:endParaRPr>
          </a:p>
          <a:p>
            <a:pPr marL="339725" lvl="1" indent="-227013" defTabSz="1019175">
              <a:spcBef>
                <a:spcPts val="200"/>
              </a:spcBef>
              <a:spcAft>
                <a:spcPts val="200"/>
              </a:spcAft>
              <a:buClr>
                <a:srgbClr val="E37C00"/>
              </a:buClr>
              <a:buFont typeface="Arial" pitchFamily="34" charset="0"/>
              <a:buChar char="•"/>
              <a:defRPr/>
            </a:pPr>
            <a:r>
              <a:rPr lang="en-US" sz="1300" b="0" baseline="0" dirty="0">
                <a:solidFill>
                  <a:srgbClr val="998F86"/>
                </a:solidFill>
                <a:latin typeface="Arial" charset="0"/>
                <a:ea typeface="ＭＳ Ｐゴシック" charset="-128"/>
                <a:cs typeface="ＭＳ Ｐゴシック" charset="-128"/>
              </a:rPr>
              <a:t>View frequently asked questions</a:t>
            </a:r>
            <a:endParaRPr lang="en-US" sz="1300" b="0" baseline="0" dirty="0">
              <a:solidFill>
                <a:srgbClr val="998F86"/>
              </a:solidFill>
              <a:ea typeface="ＭＳ Ｐゴシック"/>
              <a:cs typeface="ＭＳ Ｐゴシック"/>
            </a:endParaRPr>
          </a:p>
        </p:txBody>
      </p:sp>
      <p:pic>
        <p:nvPicPr>
          <p:cNvPr id="199685" name="Picture 5"/>
          <p:cNvPicPr>
            <a:picLocks noChangeAspect="1" noChangeArrowheads="1"/>
          </p:cNvPicPr>
          <p:nvPr/>
        </p:nvPicPr>
        <p:blipFill>
          <a:blip r:embed="rId2" cstate="print"/>
          <a:srcRect l="5265" r="5552"/>
          <a:stretch>
            <a:fillRect/>
          </a:stretch>
        </p:blipFill>
        <p:spPr bwMode="auto">
          <a:xfrm>
            <a:off x="3319463" y="0"/>
            <a:ext cx="5830887" cy="6858000"/>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99685"/>
                                        </p:tgtEl>
                                        <p:attrNameLst>
                                          <p:attrName>style.visibility</p:attrName>
                                        </p:attrNameLst>
                                      </p:cBhvr>
                                      <p:to>
                                        <p:strVal val="visible"/>
                                      </p:to>
                                    </p:set>
                                    <p:anim calcmode="lin" valueType="num">
                                      <p:cBhvr additive="base">
                                        <p:cTn id="7" dur="5000" fill="hold"/>
                                        <p:tgtEl>
                                          <p:spTgt spid="199685"/>
                                        </p:tgtEl>
                                        <p:attrNameLst>
                                          <p:attrName>ppt_x</p:attrName>
                                        </p:attrNameLst>
                                      </p:cBhvr>
                                      <p:tavLst>
                                        <p:tav tm="0">
                                          <p:val>
                                            <p:strVal val="#ppt_x"/>
                                          </p:val>
                                        </p:tav>
                                        <p:tav tm="100000">
                                          <p:val>
                                            <p:strVal val="#ppt_x"/>
                                          </p:val>
                                        </p:tav>
                                      </p:tavLst>
                                    </p:anim>
                                    <p:anim calcmode="lin" valueType="num">
                                      <p:cBhvr additive="base">
                                        <p:cTn id="8" dur="5000" fill="hold"/>
                                        <p:tgtEl>
                                          <p:spTgt spid="199685"/>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10" presetClass="entr" presetSubtype="0" fill="hold" nodeType="after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1000"/>
                                        <p:tgtEl>
                                          <p:spTgt spid="11">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1000"/>
                                        <p:tgtEl>
                                          <p:spTgt spid="11">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fade">
                                      <p:cBhvr>
                                        <p:cTn id="18" dur="1000"/>
                                        <p:tgtEl>
                                          <p:spTgt spid="11">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fade">
                                      <p:cBhvr>
                                        <p:cTn id="21" dur="1000"/>
                                        <p:tgtEl>
                                          <p:spTgt spid="11">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Effect transition="in" filter="fade">
                                      <p:cBhvr>
                                        <p:cTn id="24" dur="1000"/>
                                        <p:tgtEl>
                                          <p:spTgt spid="11">
                                            <p:txEl>
                                              <p:pRg st="4" end="4"/>
                                            </p:txEl>
                                          </p:spTgt>
                                        </p:tgtEl>
                                      </p:cBhvr>
                                    </p:animEffect>
                                  </p:childTnLst>
                                </p:cTn>
                              </p:par>
                            </p:childTnLst>
                          </p:cTn>
                        </p:par>
                        <p:par>
                          <p:cTn id="25" fill="hold">
                            <p:stCondLst>
                              <p:cond delay="6000"/>
                            </p:stCondLst>
                            <p:childTnLst>
                              <p:par>
                                <p:cTn id="26" presetID="10" presetClass="entr" presetSubtype="0" fill="hold" nodeType="afterEffect">
                                  <p:stCondLst>
                                    <p:cond delay="0"/>
                                  </p:stCondLst>
                                  <p:childTnLst>
                                    <p:set>
                                      <p:cBhvr>
                                        <p:cTn id="27" dur="1" fill="hold">
                                          <p:stCondLst>
                                            <p:cond delay="0"/>
                                          </p:stCondLst>
                                        </p:cTn>
                                        <p:tgtEl>
                                          <p:spTgt spid="11">
                                            <p:txEl>
                                              <p:pRg st="6" end="6"/>
                                            </p:txEl>
                                          </p:spTgt>
                                        </p:tgtEl>
                                        <p:attrNameLst>
                                          <p:attrName>style.visibility</p:attrName>
                                        </p:attrNameLst>
                                      </p:cBhvr>
                                      <p:to>
                                        <p:strVal val="visible"/>
                                      </p:to>
                                    </p:set>
                                    <p:animEffect transition="in" filter="fade">
                                      <p:cBhvr>
                                        <p:cTn id="28" dur="1000"/>
                                        <p:tgtEl>
                                          <p:spTgt spid="11">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animEffect transition="in" filter="fade">
                                      <p:cBhvr>
                                        <p:cTn id="31" dur="1000"/>
                                        <p:tgtEl>
                                          <p:spTgt spid="11">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xEl>
                                              <p:pRg st="8" end="8"/>
                                            </p:txEl>
                                          </p:spTgt>
                                        </p:tgtEl>
                                        <p:attrNameLst>
                                          <p:attrName>style.visibility</p:attrName>
                                        </p:attrNameLst>
                                      </p:cBhvr>
                                      <p:to>
                                        <p:strVal val="visible"/>
                                      </p:to>
                                    </p:set>
                                    <p:animEffect transition="in" filter="fade">
                                      <p:cBhvr>
                                        <p:cTn id="34" dur="1000"/>
                                        <p:tgtEl>
                                          <p:spTgt spid="11">
                                            <p:txEl>
                                              <p:pRg st="8" end="8"/>
                                            </p:txEl>
                                          </p:spTgt>
                                        </p:tgtEl>
                                      </p:cBhvr>
                                    </p:animEffect>
                                  </p:childTnLst>
                                </p:cTn>
                              </p:par>
                            </p:childTnLst>
                          </p:cTn>
                        </p:par>
                        <p:par>
                          <p:cTn id="35" fill="hold">
                            <p:stCondLst>
                              <p:cond delay="7000"/>
                            </p:stCondLst>
                            <p:childTnLst>
                              <p:par>
                                <p:cTn id="36" presetID="10" presetClass="entr" presetSubtype="0" fill="hold" nodeType="afterEffect">
                                  <p:stCondLst>
                                    <p:cond delay="0"/>
                                  </p:stCondLst>
                                  <p:childTnLst>
                                    <p:set>
                                      <p:cBhvr>
                                        <p:cTn id="37" dur="1" fill="hold">
                                          <p:stCondLst>
                                            <p:cond delay="0"/>
                                          </p:stCondLst>
                                        </p:cTn>
                                        <p:tgtEl>
                                          <p:spTgt spid="11">
                                            <p:txEl>
                                              <p:pRg st="10" end="10"/>
                                            </p:txEl>
                                          </p:spTgt>
                                        </p:tgtEl>
                                        <p:attrNameLst>
                                          <p:attrName>style.visibility</p:attrName>
                                        </p:attrNameLst>
                                      </p:cBhvr>
                                      <p:to>
                                        <p:strVal val="visible"/>
                                      </p:to>
                                    </p:set>
                                    <p:animEffect transition="in" filter="fade">
                                      <p:cBhvr>
                                        <p:cTn id="38" dur="1000"/>
                                        <p:tgtEl>
                                          <p:spTgt spid="11">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1">
                                            <p:txEl>
                                              <p:pRg st="11" end="11"/>
                                            </p:txEl>
                                          </p:spTgt>
                                        </p:tgtEl>
                                        <p:attrNameLst>
                                          <p:attrName>style.visibility</p:attrName>
                                        </p:attrNameLst>
                                      </p:cBhvr>
                                      <p:to>
                                        <p:strVal val="visible"/>
                                      </p:to>
                                    </p:set>
                                    <p:animEffect transition="in" filter="fade">
                                      <p:cBhvr>
                                        <p:cTn id="41" dur="1000"/>
                                        <p:tgtEl>
                                          <p:spTgt spid="11">
                                            <p:txEl>
                                              <p:pRg st="11" end="1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1">
                                            <p:txEl>
                                              <p:pRg st="12" end="12"/>
                                            </p:txEl>
                                          </p:spTgt>
                                        </p:tgtEl>
                                        <p:attrNameLst>
                                          <p:attrName>style.visibility</p:attrName>
                                        </p:attrNameLst>
                                      </p:cBhvr>
                                      <p:to>
                                        <p:strVal val="visible"/>
                                      </p:to>
                                    </p:set>
                                    <p:animEffect transition="in" filter="fade">
                                      <p:cBhvr>
                                        <p:cTn id="44" dur="1000"/>
                                        <p:tgtEl>
                                          <p:spTgt spid="11">
                                            <p:txEl>
                                              <p:pRg st="12" end="1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1">
                                            <p:txEl>
                                              <p:pRg st="13" end="13"/>
                                            </p:txEl>
                                          </p:spTgt>
                                        </p:tgtEl>
                                        <p:attrNameLst>
                                          <p:attrName>style.visibility</p:attrName>
                                        </p:attrNameLst>
                                      </p:cBhvr>
                                      <p:to>
                                        <p:strVal val="visible"/>
                                      </p:to>
                                    </p:set>
                                    <p:animEffect transition="in" filter="fade">
                                      <p:cBhvr>
                                        <p:cTn id="47" dur="1000"/>
                                        <p:tgtEl>
                                          <p:spTgt spid="1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5"/>
          <p:cNvSpPr>
            <a:spLocks noGrp="1" noChangeArrowheads="1"/>
          </p:cNvSpPr>
          <p:nvPr>
            <p:ph type="sldNum" sz="quarter" idx="10"/>
          </p:nvPr>
        </p:nvSpPr>
        <p:spPr>
          <a:noFill/>
        </p:spPr>
        <p:txBody>
          <a:bodyPr/>
          <a:lstStyle/>
          <a:p>
            <a:fld id="{749FC1B0-694F-4E73-82E1-0DEEE6A3CE5D}" type="slidenum">
              <a:rPr lang="en-US" smtClean="0">
                <a:latin typeface="Arial" pitchFamily="34" charset="0"/>
                <a:ea typeface="ＭＳ Ｐゴシック" pitchFamily="34" charset="-128"/>
              </a:rPr>
              <a:pPr/>
              <a:t>2</a:t>
            </a:fld>
            <a:endParaRPr lang="en-US" smtClean="0">
              <a:latin typeface="Arial" pitchFamily="34" charset="0"/>
              <a:ea typeface="ＭＳ Ｐゴシック" pitchFamily="34" charset="-128"/>
            </a:endParaRPr>
          </a:p>
        </p:txBody>
      </p:sp>
      <p:sp>
        <p:nvSpPr>
          <p:cNvPr id="22530" name="Slide Number Placeholder 5"/>
          <p:cNvSpPr txBox="1">
            <a:spLocks noGrp="1"/>
          </p:cNvSpPr>
          <p:nvPr/>
        </p:nvSpPr>
        <p:spPr bwMode="auto">
          <a:xfrm>
            <a:off x="8534400" y="6645275"/>
            <a:ext cx="404813" cy="228600"/>
          </a:xfrm>
          <a:prstGeom prst="rect">
            <a:avLst/>
          </a:prstGeom>
          <a:noFill/>
          <a:ln w="9525">
            <a:noFill/>
            <a:miter lim="800000"/>
            <a:headEnd/>
            <a:tailEnd/>
          </a:ln>
        </p:spPr>
        <p:txBody>
          <a:bodyPr lIns="0" tIns="0" rIns="0" bIns="0"/>
          <a:lstStyle/>
          <a:p>
            <a:pPr eaLnBrk="0" hangingPunct="0">
              <a:spcBef>
                <a:spcPct val="0"/>
              </a:spcBef>
            </a:pPr>
            <a:fld id="{734AE729-5E54-4657-8887-E3C2CE831849}" type="slidenum">
              <a:rPr lang="en-US" sz="800" b="0" baseline="0"/>
              <a:pPr eaLnBrk="0" hangingPunct="0">
                <a:spcBef>
                  <a:spcPct val="0"/>
                </a:spcBef>
              </a:pPr>
              <a:t>2</a:t>
            </a:fld>
            <a:endParaRPr lang="en-US" sz="800" b="0" baseline="0"/>
          </a:p>
        </p:txBody>
      </p:sp>
      <p:sp>
        <p:nvSpPr>
          <p:cNvPr id="22538" name="Content Placeholder 7"/>
          <p:cNvSpPr>
            <a:spLocks/>
          </p:cNvSpPr>
          <p:nvPr/>
        </p:nvSpPr>
        <p:spPr bwMode="auto">
          <a:xfrm>
            <a:off x="609600" y="1495425"/>
            <a:ext cx="7772400" cy="3656013"/>
          </a:xfrm>
          <a:prstGeom prst="rect">
            <a:avLst/>
          </a:prstGeom>
          <a:noFill/>
          <a:ln w="9525">
            <a:noFill/>
            <a:miter lim="800000"/>
            <a:headEnd/>
            <a:tailEnd/>
          </a:ln>
        </p:spPr>
        <p:txBody>
          <a:bodyPr lIns="0" tIns="0" rIns="0" bIns="0"/>
          <a:lstStyle/>
          <a:p>
            <a:pPr marL="342900" indent="-342900" eaLnBrk="0" hangingPunct="0">
              <a:spcBef>
                <a:spcPts val="600"/>
              </a:spcBef>
              <a:spcAft>
                <a:spcPts val="600"/>
              </a:spcAft>
              <a:buFontTx/>
              <a:buChar char="•"/>
            </a:pPr>
            <a:r>
              <a:rPr lang="en-US" sz="2800" b="0" baseline="0">
                <a:solidFill>
                  <a:srgbClr val="92958B"/>
                </a:solidFill>
              </a:rPr>
              <a:t>Summary of Services</a:t>
            </a:r>
          </a:p>
          <a:p>
            <a:pPr marL="342900" indent="-342900" eaLnBrk="0" hangingPunct="0">
              <a:spcBef>
                <a:spcPts val="600"/>
              </a:spcBef>
              <a:spcAft>
                <a:spcPts val="600"/>
              </a:spcAft>
              <a:buFontTx/>
              <a:buChar char="•"/>
            </a:pPr>
            <a:r>
              <a:rPr lang="en-US" sz="2800" b="0" baseline="0">
                <a:solidFill>
                  <a:srgbClr val="92958B"/>
                </a:solidFill>
              </a:rPr>
              <a:t>New Hire Administration Overview</a:t>
            </a:r>
          </a:p>
          <a:p>
            <a:pPr marL="342900" indent="-342900" eaLnBrk="0" hangingPunct="0">
              <a:spcBef>
                <a:spcPts val="600"/>
              </a:spcBef>
              <a:spcAft>
                <a:spcPts val="600"/>
              </a:spcAft>
              <a:buFontTx/>
              <a:buChar char="•"/>
            </a:pPr>
            <a:r>
              <a:rPr lang="en-US" sz="2800" b="0" baseline="0">
                <a:solidFill>
                  <a:srgbClr val="92958B"/>
                </a:solidFill>
              </a:rPr>
              <a:t>COBRA Administration Overview</a:t>
            </a:r>
          </a:p>
          <a:p>
            <a:pPr marL="342900" indent="-342900" eaLnBrk="0" hangingPunct="0">
              <a:spcBef>
                <a:spcPts val="600"/>
              </a:spcBef>
              <a:spcAft>
                <a:spcPts val="600"/>
              </a:spcAft>
              <a:buFontTx/>
              <a:buChar char="•"/>
            </a:pPr>
            <a:r>
              <a:rPr lang="en-US" sz="2800" b="0" baseline="0">
                <a:solidFill>
                  <a:srgbClr val="92958B"/>
                </a:solidFill>
              </a:rPr>
              <a:t>COBRA Responsibilities</a:t>
            </a:r>
          </a:p>
          <a:p>
            <a:pPr marL="342900" indent="-342900" eaLnBrk="0" hangingPunct="0">
              <a:spcBef>
                <a:spcPts val="600"/>
              </a:spcBef>
              <a:spcAft>
                <a:spcPts val="600"/>
              </a:spcAft>
              <a:buFontTx/>
              <a:buChar char="•"/>
            </a:pPr>
            <a:r>
              <a:rPr lang="en-US" sz="2800" b="0" baseline="0">
                <a:solidFill>
                  <a:srgbClr val="92958B"/>
                </a:solidFill>
              </a:rPr>
              <a:t>HealthHub</a:t>
            </a:r>
          </a:p>
        </p:txBody>
      </p:sp>
      <p:sp>
        <p:nvSpPr>
          <p:cNvPr id="22541" name="Rectangle 12"/>
          <p:cNvSpPr>
            <a:spLocks noChangeArrowheads="1"/>
          </p:cNvSpPr>
          <p:nvPr/>
        </p:nvSpPr>
        <p:spPr bwMode="auto">
          <a:xfrm>
            <a:off x="2355850" y="342900"/>
            <a:ext cx="184150" cy="1127125"/>
          </a:xfrm>
          <a:prstGeom prst="rect">
            <a:avLst/>
          </a:prstGeom>
          <a:noFill/>
          <a:ln w="9525">
            <a:noFill/>
            <a:miter lim="800000"/>
            <a:headEnd/>
            <a:tailEnd/>
          </a:ln>
        </p:spPr>
        <p:txBody>
          <a:bodyPr wrap="none">
            <a:spAutoFit/>
          </a:bodyPr>
          <a:lstStyle/>
          <a:p>
            <a:pPr algn="ctr" eaLnBrk="0" hangingPunct="0">
              <a:spcBef>
                <a:spcPct val="0"/>
              </a:spcBef>
            </a:pPr>
            <a:endParaRPr lang="en-US" sz="3400" b="0" baseline="0">
              <a:solidFill>
                <a:srgbClr val="AAB300"/>
              </a:solidFill>
            </a:endParaRPr>
          </a:p>
          <a:p>
            <a:pPr algn="ctr" eaLnBrk="0" hangingPunct="0">
              <a:spcBef>
                <a:spcPct val="0"/>
              </a:spcBef>
            </a:pPr>
            <a:endParaRPr lang="en-US" sz="3400" b="0" baseline="0">
              <a:solidFill>
                <a:srgbClr val="AAB300"/>
              </a:solidFill>
            </a:endParaRPr>
          </a:p>
        </p:txBody>
      </p:sp>
      <p:sp>
        <p:nvSpPr>
          <p:cNvPr id="22542" name="Rectangle 14"/>
          <p:cNvSpPr>
            <a:spLocks noGrp="1" noChangeArrowheads="1"/>
          </p:cNvSpPr>
          <p:nvPr>
            <p:ph type="title" idx="4294967295"/>
          </p:nvPr>
        </p:nvSpPr>
        <p:spPr/>
        <p:txBody>
          <a:bodyPr/>
          <a:lstStyle/>
          <a:p>
            <a:r>
              <a:rPr lang="en-US" smtClean="0"/>
              <a:t>Today’s Agenda Topics</a:t>
            </a:r>
            <a:br>
              <a:rPr lang="en-US" smtClean="0"/>
            </a:br>
            <a:endParaRPr lang="en-US"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5"/>
          <p:cNvSpPr>
            <a:spLocks noGrp="1"/>
          </p:cNvSpPr>
          <p:nvPr>
            <p:ph type="title" idx="4294967295"/>
          </p:nvPr>
        </p:nvSpPr>
        <p:spPr>
          <a:xfrm>
            <a:off x="685800" y="26988"/>
            <a:ext cx="7772400" cy="1143000"/>
          </a:xfrm>
        </p:spPr>
        <p:txBody>
          <a:bodyPr/>
          <a:lstStyle/>
          <a:p>
            <a:r>
              <a:rPr lang="en-US" smtClean="0"/>
              <a:t>PayFlex Contact</a:t>
            </a:r>
          </a:p>
        </p:txBody>
      </p:sp>
      <p:sp>
        <p:nvSpPr>
          <p:cNvPr id="7" name="Content Placeholder 6"/>
          <p:cNvSpPr>
            <a:spLocks noGrp="1"/>
          </p:cNvSpPr>
          <p:nvPr>
            <p:ph idx="4294967295"/>
          </p:nvPr>
        </p:nvSpPr>
        <p:spPr>
          <a:xfrm>
            <a:off x="685800" y="1144588"/>
            <a:ext cx="7772400" cy="4341812"/>
          </a:xfrm>
        </p:spPr>
        <p:txBody>
          <a:bodyPr/>
          <a:lstStyle/>
          <a:p>
            <a:pPr marL="228600" indent="-228600" defTabSz="1019175">
              <a:buClr>
                <a:schemeClr val="accent1"/>
              </a:buClr>
              <a:buFontTx/>
              <a:buNone/>
            </a:pPr>
            <a:r>
              <a:rPr lang="en-US" sz="2800" dirty="0" smtClean="0">
                <a:solidFill>
                  <a:srgbClr val="998F86"/>
                </a:solidFill>
                <a:latin typeface="Arial" pitchFamily="34" charset="0"/>
              </a:rPr>
              <a:t>Primary EHA Contact:</a:t>
            </a:r>
          </a:p>
          <a:p>
            <a:pPr marL="228600" indent="-228600" defTabSz="1019175">
              <a:buClr>
                <a:schemeClr val="accent1"/>
              </a:buClr>
            </a:pPr>
            <a:r>
              <a:rPr lang="en-US" sz="2800" dirty="0" smtClean="0">
                <a:solidFill>
                  <a:srgbClr val="998F86"/>
                </a:solidFill>
                <a:latin typeface="Arial" pitchFamily="34" charset="0"/>
              </a:rPr>
              <a:t>Mike Owens, Client Service Manager</a:t>
            </a:r>
          </a:p>
          <a:p>
            <a:pPr lvl="1" defTabSz="1019175">
              <a:buClr>
                <a:schemeClr val="accent1"/>
              </a:buClr>
            </a:pPr>
            <a:r>
              <a:rPr lang="en-US" sz="2800" dirty="0" smtClean="0">
                <a:solidFill>
                  <a:srgbClr val="998F86"/>
                </a:solidFill>
                <a:latin typeface="Arial" pitchFamily="34" charset="0"/>
                <a:hlinkClick r:id="rId3"/>
              </a:rPr>
              <a:t>mowens@payflex.com</a:t>
            </a:r>
            <a:endParaRPr lang="en-US" sz="2800" dirty="0" smtClean="0">
              <a:solidFill>
                <a:srgbClr val="998F86"/>
              </a:solidFill>
              <a:latin typeface="Arial" pitchFamily="34" charset="0"/>
            </a:endParaRPr>
          </a:p>
          <a:p>
            <a:pPr lvl="1" defTabSz="1019175">
              <a:buClr>
                <a:schemeClr val="accent1"/>
              </a:buClr>
            </a:pPr>
            <a:r>
              <a:rPr lang="en-US" sz="2800" dirty="0" smtClean="0">
                <a:solidFill>
                  <a:srgbClr val="998F86"/>
                </a:solidFill>
                <a:latin typeface="Arial" pitchFamily="34" charset="0"/>
              </a:rPr>
              <a:t>402-758-7880</a:t>
            </a:r>
          </a:p>
          <a:p>
            <a:pPr lvl="1" defTabSz="1019175">
              <a:buClr>
                <a:schemeClr val="accent1"/>
              </a:buClr>
            </a:pPr>
            <a:endParaRPr lang="en-US" sz="2800" dirty="0" smtClean="0">
              <a:solidFill>
                <a:srgbClr val="998F86"/>
              </a:solidFill>
              <a:latin typeface="Arial" pitchFamily="34" charset="0"/>
            </a:endParaRPr>
          </a:p>
          <a:p>
            <a:pPr marL="228600" indent="-228600" defTabSz="1019175">
              <a:buClr>
                <a:schemeClr val="accent1"/>
              </a:buClr>
            </a:pPr>
            <a:r>
              <a:rPr lang="en-US" sz="2800" dirty="0" smtClean="0">
                <a:solidFill>
                  <a:srgbClr val="998F86"/>
                </a:solidFill>
                <a:latin typeface="Arial" pitchFamily="34" charset="0"/>
              </a:rPr>
              <a:t>COBRA Call Center</a:t>
            </a:r>
          </a:p>
          <a:p>
            <a:pPr lvl="1" defTabSz="1019175">
              <a:buClr>
                <a:schemeClr val="accent1"/>
              </a:buClr>
            </a:pPr>
            <a:r>
              <a:rPr lang="en-US" sz="2800" dirty="0" smtClean="0">
                <a:solidFill>
                  <a:srgbClr val="998F86"/>
                </a:solidFill>
                <a:latin typeface="Arial" pitchFamily="34" charset="0"/>
              </a:rPr>
              <a:t>800-359-3921</a:t>
            </a:r>
          </a:p>
          <a:p>
            <a:pPr lvl="1" defTabSz="1019175">
              <a:buClr>
                <a:schemeClr val="accent1"/>
              </a:buClr>
            </a:pPr>
            <a:endParaRPr lang="en-US" dirty="0" smtClean="0">
              <a:solidFill>
                <a:srgbClr val="998F86"/>
              </a:solidFill>
              <a:latin typeface="Arial" pitchFamily="34" charset="0"/>
            </a:endParaRPr>
          </a:p>
        </p:txBody>
      </p:sp>
      <p:sp>
        <p:nvSpPr>
          <p:cNvPr id="166916" name="Slide Number Placeholder 4"/>
          <p:cNvSpPr txBox="1">
            <a:spLocks noGrp="1"/>
          </p:cNvSpPr>
          <p:nvPr/>
        </p:nvSpPr>
        <p:spPr bwMode="auto">
          <a:xfrm>
            <a:off x="8534400" y="6645275"/>
            <a:ext cx="404813" cy="228600"/>
          </a:xfrm>
          <a:prstGeom prst="rect">
            <a:avLst/>
          </a:prstGeom>
          <a:noFill/>
          <a:ln w="9525">
            <a:noFill/>
            <a:miter lim="800000"/>
            <a:headEnd/>
            <a:tailEnd/>
          </a:ln>
        </p:spPr>
        <p:txBody>
          <a:bodyPr/>
          <a:lstStyle/>
          <a:p>
            <a:pPr>
              <a:spcBef>
                <a:spcPct val="0"/>
              </a:spcBef>
            </a:pPr>
            <a:fld id="{0A8F3193-80B6-473F-8C61-88B4DBA09195}" type="slidenum">
              <a:rPr lang="en-US" sz="800" b="0" baseline="0"/>
              <a:pPr>
                <a:spcBef>
                  <a:spcPct val="0"/>
                </a:spcBef>
              </a:pPr>
              <a:t>3</a:t>
            </a:fld>
            <a:endParaRPr lang="en-US" sz="800" b="0" baseline="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p:cNvSpPr>
            <a:spLocks noChangeArrowheads="1"/>
          </p:cNvSpPr>
          <p:nvPr/>
        </p:nvSpPr>
        <p:spPr bwMode="auto">
          <a:xfrm>
            <a:off x="210459" y="1163399"/>
            <a:ext cx="4220545" cy="5099008"/>
          </a:xfrm>
          <a:prstGeom prst="roundRect">
            <a:avLst>
              <a:gd name="adj" fmla="val 2389"/>
            </a:avLst>
          </a:prstGeom>
          <a:noFill/>
          <a:ln w="9525">
            <a:noFill/>
            <a:round/>
            <a:headEnd/>
            <a:tailEnd/>
          </a:ln>
          <a:effectLst/>
          <a:scene3d>
            <a:camera prst="orthographicFront"/>
            <a:lightRig rig="threePt" dir="t"/>
          </a:scene3d>
          <a:sp3d>
            <a:bevelT/>
          </a:sp3d>
        </p:spPr>
        <p:txBody>
          <a:bodyPr tIns="182880"/>
          <a:lstStyle/>
          <a:p>
            <a:pPr>
              <a:lnSpc>
                <a:spcPct val="130000"/>
              </a:lnSpc>
              <a:spcBef>
                <a:spcPct val="0"/>
              </a:spcBef>
              <a:defRPr/>
            </a:pPr>
            <a:r>
              <a:rPr lang="en-US" sz="2000" cap="small" baseline="0" dirty="0">
                <a:solidFill>
                  <a:srgbClr val="729ABD"/>
                </a:solidFill>
                <a:latin typeface="Arial" charset="0"/>
                <a:ea typeface="ＭＳ Ｐゴシック" charset="-128"/>
                <a:cs typeface="ＭＳ Ｐゴシック" charset="-128"/>
              </a:rPr>
              <a:t>Ongoing Letters &amp; Notices:</a:t>
            </a:r>
          </a:p>
          <a:p>
            <a:pPr marL="347663" lvl="1" indent="-231775">
              <a:lnSpc>
                <a:spcPct val="130000"/>
              </a:lnSpc>
              <a:spcBef>
                <a:spcPts val="100"/>
              </a:spcBef>
              <a:spcAft>
                <a:spcPts val="0"/>
              </a:spcAft>
              <a:buFont typeface="Wingdings" charset="2"/>
              <a:buChar char="ü"/>
              <a:defRPr/>
            </a:pPr>
            <a:r>
              <a:rPr lang="en-US" sz="1400" b="0" baseline="0" dirty="0">
                <a:solidFill>
                  <a:srgbClr val="92958B"/>
                </a:solidFill>
                <a:latin typeface="Arial" charset="0"/>
                <a:ea typeface="ＭＳ Ｐゴシック" charset="-128"/>
                <a:cs typeface="ＭＳ Ｐゴシック" charset="-128"/>
              </a:rPr>
              <a:t>General Rights**</a:t>
            </a:r>
          </a:p>
          <a:p>
            <a:pPr marL="347663" lvl="1" indent="-231775">
              <a:lnSpc>
                <a:spcPct val="130000"/>
              </a:lnSpc>
              <a:spcBef>
                <a:spcPts val="100"/>
              </a:spcBef>
              <a:spcAft>
                <a:spcPts val="0"/>
              </a:spcAft>
              <a:buFont typeface="Wingdings" charset="2"/>
              <a:buChar char="ü"/>
              <a:defRPr/>
            </a:pPr>
            <a:r>
              <a:rPr lang="en-US" sz="1400" b="0" baseline="0" dirty="0">
                <a:solidFill>
                  <a:srgbClr val="92958B"/>
                </a:solidFill>
                <a:latin typeface="Arial" charset="0"/>
                <a:ea typeface="ＭＳ Ｐゴシック" charset="-128"/>
                <a:cs typeface="ＭＳ Ｐゴシック" charset="-128"/>
              </a:rPr>
              <a:t>Qualifying Event Notices**</a:t>
            </a:r>
          </a:p>
          <a:p>
            <a:pPr marL="347663" lvl="1" indent="-231775">
              <a:lnSpc>
                <a:spcPct val="130000"/>
              </a:lnSpc>
              <a:spcBef>
                <a:spcPts val="100"/>
              </a:spcBef>
              <a:spcAft>
                <a:spcPts val="0"/>
              </a:spcAft>
              <a:buFont typeface="Wingdings" charset="2"/>
              <a:buChar char="ü"/>
              <a:defRPr/>
            </a:pPr>
            <a:r>
              <a:rPr lang="en-US" sz="1400" b="0" baseline="0" dirty="0">
                <a:solidFill>
                  <a:srgbClr val="92958B"/>
                </a:solidFill>
                <a:latin typeface="Arial" charset="0"/>
                <a:ea typeface="ＭＳ Ｐゴシック" charset="-128"/>
                <a:cs typeface="ＭＳ Ｐゴシック" charset="-128"/>
              </a:rPr>
              <a:t>HIPAA Certificates (ala carte)</a:t>
            </a:r>
          </a:p>
          <a:p>
            <a:pPr marL="347663" lvl="1" indent="-231775">
              <a:lnSpc>
                <a:spcPct val="130000"/>
              </a:lnSpc>
              <a:spcBef>
                <a:spcPts val="100"/>
              </a:spcBef>
              <a:spcAft>
                <a:spcPts val="0"/>
              </a:spcAft>
              <a:buFont typeface="Wingdings" charset="2"/>
              <a:buChar char="ü"/>
              <a:defRPr/>
            </a:pPr>
            <a:r>
              <a:rPr lang="en-US" sz="1400" b="0" baseline="0" dirty="0">
                <a:solidFill>
                  <a:srgbClr val="92958B"/>
                </a:solidFill>
                <a:latin typeface="Arial" charset="0"/>
                <a:ea typeface="ＭＳ Ｐゴシック" charset="-128"/>
                <a:cs typeface="ＭＳ Ｐゴシック" charset="-128"/>
              </a:rPr>
              <a:t>COBRA Termination </a:t>
            </a:r>
          </a:p>
          <a:p>
            <a:pPr marL="347663" lvl="1" indent="-231775">
              <a:lnSpc>
                <a:spcPct val="130000"/>
              </a:lnSpc>
              <a:spcBef>
                <a:spcPts val="100"/>
              </a:spcBef>
              <a:spcAft>
                <a:spcPts val="0"/>
              </a:spcAft>
              <a:buFont typeface="Wingdings" charset="2"/>
              <a:buChar char="ü"/>
              <a:defRPr/>
            </a:pPr>
            <a:r>
              <a:rPr lang="en-US" sz="1400" b="0" baseline="0" dirty="0">
                <a:solidFill>
                  <a:srgbClr val="92958B"/>
                </a:solidFill>
                <a:latin typeface="Arial" charset="0"/>
                <a:ea typeface="ＭＳ Ｐゴシック" charset="-128"/>
                <a:cs typeface="ＭＳ Ｐゴシック" charset="-128"/>
              </a:rPr>
              <a:t>Conversion Rights</a:t>
            </a:r>
          </a:p>
          <a:p>
            <a:pPr marL="347663" lvl="1" indent="-231775">
              <a:lnSpc>
                <a:spcPct val="130000"/>
              </a:lnSpc>
              <a:spcBef>
                <a:spcPts val="100"/>
              </a:spcBef>
              <a:spcAft>
                <a:spcPts val="0"/>
              </a:spcAft>
              <a:buFont typeface="Wingdings" charset="2"/>
              <a:buChar char="ü"/>
              <a:defRPr/>
            </a:pPr>
            <a:r>
              <a:rPr lang="en-US" sz="1400" b="0" baseline="0" dirty="0">
                <a:solidFill>
                  <a:srgbClr val="92958B"/>
                </a:solidFill>
                <a:latin typeface="Arial" charset="0"/>
                <a:ea typeface="ＭＳ Ｐゴシック" charset="-128"/>
                <a:cs typeface="ＭＳ Ｐゴシック" charset="-128"/>
              </a:rPr>
              <a:t>Notice of Unavailability</a:t>
            </a:r>
          </a:p>
          <a:p>
            <a:pPr marL="347663" lvl="1" indent="-231775">
              <a:lnSpc>
                <a:spcPct val="130000"/>
              </a:lnSpc>
              <a:spcBef>
                <a:spcPts val="100"/>
              </a:spcBef>
              <a:spcAft>
                <a:spcPts val="0"/>
              </a:spcAft>
              <a:buFont typeface="Wingdings" charset="2"/>
              <a:buChar char="ü"/>
              <a:defRPr/>
            </a:pPr>
            <a:r>
              <a:rPr lang="en-US" sz="1400" b="0" baseline="0" dirty="0">
                <a:solidFill>
                  <a:srgbClr val="92958B"/>
                </a:solidFill>
                <a:latin typeface="Arial" charset="0"/>
                <a:ea typeface="ＭＳ Ｐゴシック" charset="-128"/>
                <a:cs typeface="ＭＳ Ｐゴシック" charset="-128"/>
              </a:rPr>
              <a:t>Medicare Entitlement</a:t>
            </a:r>
          </a:p>
          <a:p>
            <a:pPr marL="347663" lvl="1" indent="-231775">
              <a:lnSpc>
                <a:spcPct val="130000"/>
              </a:lnSpc>
              <a:spcBef>
                <a:spcPts val="100"/>
              </a:spcBef>
              <a:spcAft>
                <a:spcPts val="0"/>
              </a:spcAft>
              <a:buFont typeface="Wingdings" charset="2"/>
              <a:buChar char="ü"/>
              <a:defRPr/>
            </a:pPr>
            <a:r>
              <a:rPr lang="en-US" sz="1400" b="0" baseline="0" dirty="0">
                <a:solidFill>
                  <a:srgbClr val="92958B"/>
                </a:solidFill>
                <a:latin typeface="Arial" charset="0"/>
                <a:ea typeface="ＭＳ Ｐゴシック" charset="-128"/>
                <a:cs typeface="ＭＳ Ｐゴシック" charset="-128"/>
              </a:rPr>
              <a:t>Social Security Disability</a:t>
            </a:r>
          </a:p>
          <a:p>
            <a:pPr marL="347663" lvl="1" indent="-231775">
              <a:lnSpc>
                <a:spcPct val="130000"/>
              </a:lnSpc>
              <a:spcBef>
                <a:spcPts val="100"/>
              </a:spcBef>
              <a:spcAft>
                <a:spcPts val="0"/>
              </a:spcAft>
              <a:buFont typeface="Wingdings" charset="2"/>
              <a:buChar char="ü"/>
              <a:defRPr/>
            </a:pPr>
            <a:r>
              <a:rPr lang="en-US" sz="1400" b="0" baseline="0" dirty="0">
                <a:solidFill>
                  <a:srgbClr val="92958B"/>
                </a:solidFill>
                <a:latin typeface="Arial" charset="0"/>
                <a:ea typeface="ＭＳ Ｐゴシック" charset="-128"/>
                <a:cs typeface="ＭＳ Ｐゴシック" charset="-128"/>
              </a:rPr>
              <a:t>Administration Change</a:t>
            </a:r>
          </a:p>
          <a:p>
            <a:pPr lvl="1" indent="-285750">
              <a:lnSpc>
                <a:spcPct val="130000"/>
              </a:lnSpc>
              <a:spcBef>
                <a:spcPct val="0"/>
              </a:spcBef>
              <a:buFont typeface="Wingdings" charset="2"/>
              <a:buChar char="ü"/>
              <a:defRPr/>
            </a:pPr>
            <a:endParaRPr lang="en-US" sz="2000" cap="small" baseline="0" dirty="0">
              <a:solidFill>
                <a:srgbClr val="729ABD"/>
              </a:solidFill>
              <a:latin typeface="Arial" charset="0"/>
              <a:ea typeface="ＭＳ Ｐゴシック" charset="-128"/>
              <a:cs typeface="ＭＳ Ｐゴシック" charset="-128"/>
            </a:endParaRPr>
          </a:p>
          <a:p>
            <a:pPr lvl="1" indent="-285750">
              <a:lnSpc>
                <a:spcPct val="130000"/>
              </a:lnSpc>
              <a:spcBef>
                <a:spcPct val="0"/>
              </a:spcBef>
              <a:defRPr/>
            </a:pPr>
            <a:r>
              <a:rPr lang="en-US" sz="1600" u="sng" cap="small" baseline="0" dirty="0">
                <a:solidFill>
                  <a:srgbClr val="AAB338"/>
                </a:solidFill>
                <a:latin typeface="Arial" charset="0"/>
                <a:ea typeface="ＭＳ Ｐゴシック" charset="-128"/>
                <a:cs typeface="ＭＳ Ｐゴシック" charset="-128"/>
              </a:rPr>
              <a:t>**Notices are sent Proof Of Mail.</a:t>
            </a:r>
          </a:p>
        </p:txBody>
      </p:sp>
      <p:sp>
        <p:nvSpPr>
          <p:cNvPr id="27652" name="AutoShape 6"/>
          <p:cNvSpPr>
            <a:spLocks noChangeArrowheads="1"/>
          </p:cNvSpPr>
          <p:nvPr/>
        </p:nvSpPr>
        <p:spPr bwMode="auto">
          <a:xfrm>
            <a:off x="4528021" y="1167145"/>
            <a:ext cx="4418306" cy="5108772"/>
          </a:xfrm>
          <a:prstGeom prst="roundRect">
            <a:avLst>
              <a:gd name="adj" fmla="val 2389"/>
            </a:avLst>
          </a:prstGeom>
          <a:noFill/>
          <a:ln w="9525">
            <a:noFill/>
            <a:round/>
            <a:headEnd/>
            <a:tailEnd/>
          </a:ln>
          <a:scene3d>
            <a:camera prst="orthographicFront"/>
            <a:lightRig rig="threePt" dir="t"/>
          </a:scene3d>
          <a:sp3d>
            <a:bevelT/>
          </a:sp3d>
        </p:spPr>
        <p:txBody>
          <a:bodyPr tIns="182880"/>
          <a:lstStyle/>
          <a:p>
            <a:pPr marL="228600" indent="-228600" defTabSz="1019175">
              <a:lnSpc>
                <a:spcPct val="130000"/>
              </a:lnSpc>
              <a:spcBef>
                <a:spcPct val="0"/>
              </a:spcBef>
            </a:pPr>
            <a:r>
              <a:rPr lang="en-US" sz="2000" baseline="0" dirty="0">
                <a:solidFill>
                  <a:srgbClr val="729ABD"/>
                </a:solidFill>
              </a:rPr>
              <a:t>SERVICES INCLUDED:</a:t>
            </a:r>
          </a:p>
          <a:p>
            <a:pPr marL="347663" lvl="1" indent="-231775" defTabSz="1019175">
              <a:lnSpc>
                <a:spcPct val="130000"/>
              </a:lnSpc>
              <a:spcBef>
                <a:spcPts val="100"/>
              </a:spcBef>
              <a:buFont typeface="Wingdings" pitchFamily="2" charset="2"/>
              <a:buChar char="ü"/>
            </a:pPr>
            <a:r>
              <a:rPr lang="en-US" sz="1400" b="0" baseline="0" dirty="0">
                <a:solidFill>
                  <a:srgbClr val="92958B"/>
                </a:solidFill>
              </a:rPr>
              <a:t>COBRA Elections and Terminations</a:t>
            </a:r>
          </a:p>
          <a:p>
            <a:pPr marL="347663" lvl="1" indent="-231775" defTabSz="1019175">
              <a:lnSpc>
                <a:spcPct val="130000"/>
              </a:lnSpc>
              <a:spcBef>
                <a:spcPts val="100"/>
              </a:spcBef>
              <a:buFont typeface="Wingdings" pitchFamily="2" charset="2"/>
              <a:buChar char="ü"/>
            </a:pPr>
            <a:r>
              <a:rPr lang="en-US" sz="1400" b="0" baseline="0" dirty="0">
                <a:solidFill>
                  <a:srgbClr val="92958B"/>
                </a:solidFill>
              </a:rPr>
              <a:t>Premium Collection &amp; Distribution to BCBS</a:t>
            </a:r>
          </a:p>
          <a:p>
            <a:pPr marL="347663" lvl="1" indent="-231775" defTabSz="1019175">
              <a:lnSpc>
                <a:spcPct val="130000"/>
              </a:lnSpc>
              <a:spcBef>
                <a:spcPts val="100"/>
              </a:spcBef>
              <a:buFont typeface="Wingdings" pitchFamily="2" charset="2"/>
              <a:buChar char="ü"/>
            </a:pPr>
            <a:r>
              <a:rPr lang="en-US" sz="1400" b="0" baseline="0" dirty="0">
                <a:solidFill>
                  <a:srgbClr val="92958B"/>
                </a:solidFill>
              </a:rPr>
              <a:t>Eligibility Updates to Carriers</a:t>
            </a:r>
          </a:p>
          <a:p>
            <a:pPr marL="347663" lvl="1" indent="-231775" defTabSz="1019175">
              <a:lnSpc>
                <a:spcPct val="130000"/>
              </a:lnSpc>
              <a:spcBef>
                <a:spcPts val="100"/>
              </a:spcBef>
              <a:buFont typeface="Wingdings" pitchFamily="2" charset="2"/>
              <a:buChar char="ü"/>
            </a:pPr>
            <a:r>
              <a:rPr lang="en-US" sz="1400" b="0" baseline="0" dirty="0">
                <a:solidFill>
                  <a:srgbClr val="92958B"/>
                </a:solidFill>
              </a:rPr>
              <a:t>Open Enrollment Support/Rate Change Letters</a:t>
            </a:r>
          </a:p>
          <a:p>
            <a:pPr marL="347663" lvl="1" indent="-231775" defTabSz="1019175">
              <a:lnSpc>
                <a:spcPct val="130000"/>
              </a:lnSpc>
              <a:spcBef>
                <a:spcPts val="100"/>
              </a:spcBef>
              <a:buFont typeface="Wingdings" pitchFamily="2" charset="2"/>
              <a:buChar char="ü"/>
            </a:pPr>
            <a:r>
              <a:rPr lang="en-US" sz="1400" b="0" baseline="0" dirty="0">
                <a:solidFill>
                  <a:srgbClr val="92958B"/>
                </a:solidFill>
              </a:rPr>
              <a:t>Optional Late Payment Letter</a:t>
            </a:r>
          </a:p>
          <a:p>
            <a:pPr marL="347663" lvl="1" indent="-231775" defTabSz="1019175">
              <a:lnSpc>
                <a:spcPct val="130000"/>
              </a:lnSpc>
              <a:spcBef>
                <a:spcPts val="100"/>
              </a:spcBef>
              <a:buFont typeface="Wingdings" pitchFamily="2" charset="2"/>
              <a:buChar char="ü"/>
            </a:pPr>
            <a:r>
              <a:rPr lang="en-US" sz="1400" b="0" baseline="0" dirty="0">
                <a:solidFill>
                  <a:srgbClr val="92958B"/>
                </a:solidFill>
              </a:rPr>
              <a:t>Online Premium Payments (One Time or Recurring)</a:t>
            </a:r>
          </a:p>
          <a:p>
            <a:pPr marL="228600" indent="-228600" defTabSz="1019175">
              <a:lnSpc>
                <a:spcPct val="130000"/>
              </a:lnSpc>
              <a:spcBef>
                <a:spcPct val="0"/>
              </a:spcBef>
            </a:pPr>
            <a:endParaRPr lang="en-US" sz="1400" b="0" baseline="0" dirty="0">
              <a:solidFill>
                <a:srgbClr val="92958B"/>
              </a:solidFill>
            </a:endParaRPr>
          </a:p>
          <a:p>
            <a:pPr marL="228600" indent="-228600" defTabSz="1019175">
              <a:spcBef>
                <a:spcPct val="0"/>
              </a:spcBef>
              <a:buFont typeface="Wingdings" pitchFamily="2" charset="2"/>
              <a:buChar char="ü"/>
            </a:pPr>
            <a:endParaRPr lang="en-US" sz="1600" b="0" baseline="0" dirty="0">
              <a:solidFill>
                <a:srgbClr val="4E4742"/>
              </a:solidFill>
            </a:endParaRPr>
          </a:p>
          <a:p>
            <a:pPr marL="228600" indent="-228600" defTabSz="1019175">
              <a:spcBef>
                <a:spcPct val="0"/>
              </a:spcBef>
              <a:buFont typeface="Wingdings" pitchFamily="2" charset="2"/>
              <a:buChar char="ü"/>
            </a:pPr>
            <a:endParaRPr lang="en-US" sz="1600" b="0" baseline="0" dirty="0">
              <a:solidFill>
                <a:srgbClr val="4E4742"/>
              </a:solidFill>
            </a:endParaRPr>
          </a:p>
        </p:txBody>
      </p:sp>
      <p:sp>
        <p:nvSpPr>
          <p:cNvPr id="205832" name="Slide Number Placeholder 5"/>
          <p:cNvSpPr txBox="1">
            <a:spLocks noGrp="1"/>
          </p:cNvSpPr>
          <p:nvPr/>
        </p:nvSpPr>
        <p:spPr bwMode="auto">
          <a:xfrm>
            <a:off x="6553200" y="6557963"/>
            <a:ext cx="2133600" cy="244475"/>
          </a:xfrm>
          <a:prstGeom prst="rect">
            <a:avLst/>
          </a:prstGeom>
          <a:noFill/>
          <a:ln w="9525">
            <a:noFill/>
            <a:miter lim="800000"/>
            <a:headEnd/>
            <a:tailEnd/>
          </a:ln>
        </p:spPr>
        <p:txBody>
          <a:bodyPr/>
          <a:lstStyle/>
          <a:p>
            <a:pPr algn="r">
              <a:spcBef>
                <a:spcPct val="0"/>
              </a:spcBef>
            </a:pPr>
            <a:fld id="{B826B76C-B22D-4C0B-A398-76ECDF41F0B9}" type="slidenum">
              <a:rPr lang="en-US" sz="1400" b="0"/>
              <a:pPr algn="r">
                <a:spcBef>
                  <a:spcPct val="0"/>
                </a:spcBef>
              </a:pPr>
              <a:t>4</a:t>
            </a:fld>
            <a:endParaRPr lang="en-US" sz="1400" b="0"/>
          </a:p>
        </p:txBody>
      </p:sp>
      <p:sp>
        <p:nvSpPr>
          <p:cNvPr id="205833" name="Title 1"/>
          <p:cNvSpPr>
            <a:spLocks/>
          </p:cNvSpPr>
          <p:nvPr/>
        </p:nvSpPr>
        <p:spPr bwMode="auto">
          <a:xfrm>
            <a:off x="533400" y="0"/>
            <a:ext cx="7772400" cy="1143000"/>
          </a:xfrm>
          <a:prstGeom prst="rect">
            <a:avLst/>
          </a:prstGeom>
          <a:noFill/>
          <a:ln w="9525">
            <a:noFill/>
            <a:miter lim="800000"/>
            <a:headEnd/>
            <a:tailEnd/>
          </a:ln>
        </p:spPr>
        <p:txBody>
          <a:bodyPr lIns="0" tIns="0" rIns="0" bIns="0" anchor="ctr"/>
          <a:lstStyle/>
          <a:p>
            <a:pPr eaLnBrk="0" hangingPunct="0">
              <a:spcBef>
                <a:spcPct val="0"/>
              </a:spcBef>
            </a:pPr>
            <a:r>
              <a:rPr lang="en-US" sz="3600" b="0" baseline="0">
                <a:solidFill>
                  <a:srgbClr val="AAB338"/>
                </a:solidFill>
              </a:rPr>
              <a:t>Summary of Services - COBRA</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idx="4294967295"/>
          </p:nvPr>
        </p:nvSpPr>
        <p:spPr/>
        <p:txBody>
          <a:bodyPr/>
          <a:lstStyle/>
          <a:p>
            <a:r>
              <a:rPr lang="en-US" smtClean="0"/>
              <a:t>New Hires	</a:t>
            </a:r>
          </a:p>
        </p:txBody>
      </p:sp>
      <p:sp>
        <p:nvSpPr>
          <p:cNvPr id="195587" name="Rectangle 3"/>
          <p:cNvSpPr>
            <a:spLocks noGrp="1" noChangeArrowheads="1"/>
          </p:cNvSpPr>
          <p:nvPr>
            <p:ph type="body" idx="4294967295"/>
          </p:nvPr>
        </p:nvSpPr>
        <p:spPr/>
        <p:txBody>
          <a:bodyPr/>
          <a:lstStyle/>
          <a:p>
            <a:r>
              <a:rPr lang="en-US" sz="2800" smtClean="0">
                <a:latin typeface="Arial" pitchFamily="34" charset="0"/>
              </a:rPr>
              <a:t>Any new hire that elects benefits by law should receive an Initial Notice Letter</a:t>
            </a:r>
          </a:p>
          <a:p>
            <a:r>
              <a:rPr lang="en-US" sz="2800" smtClean="0">
                <a:latin typeface="Arial" pitchFamily="34" charset="0"/>
              </a:rPr>
              <a:t>Initial Notice Covers:</a:t>
            </a:r>
          </a:p>
          <a:p>
            <a:pPr lvl="1"/>
            <a:r>
              <a:rPr lang="en-US" sz="2800" smtClean="0">
                <a:latin typeface="Arial" pitchFamily="34" charset="0"/>
              </a:rPr>
              <a:t>Right to COBRA if benefit coverage is lost due to a qualifying event</a:t>
            </a:r>
          </a:p>
          <a:p>
            <a:pPr lvl="1"/>
            <a:r>
              <a:rPr lang="en-US" sz="2800" smtClean="0">
                <a:latin typeface="Arial" pitchFamily="34" charset="0"/>
              </a:rPr>
              <a:t>Explains what a qualifying event is</a:t>
            </a:r>
          </a:p>
          <a:p>
            <a:pPr lvl="1"/>
            <a:r>
              <a:rPr lang="en-US" sz="2800" smtClean="0">
                <a:latin typeface="Arial" pitchFamily="34" charset="0"/>
              </a:rPr>
              <a:t>Maximum length of COBRA coverage</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idx="4294967295"/>
          </p:nvPr>
        </p:nvSpPr>
        <p:spPr/>
        <p:txBody>
          <a:bodyPr/>
          <a:lstStyle/>
          <a:p>
            <a:r>
              <a:rPr lang="en-US" smtClean="0"/>
              <a:t>What you need to do</a:t>
            </a:r>
          </a:p>
        </p:txBody>
      </p:sp>
      <p:sp>
        <p:nvSpPr>
          <p:cNvPr id="196611" name="Rectangle 3"/>
          <p:cNvSpPr>
            <a:spLocks noGrp="1" noChangeArrowheads="1"/>
          </p:cNvSpPr>
          <p:nvPr>
            <p:ph type="body" idx="4294967295"/>
          </p:nvPr>
        </p:nvSpPr>
        <p:spPr>
          <a:xfrm>
            <a:off x="685799" y="1649413"/>
            <a:ext cx="7830047" cy="3940354"/>
          </a:xfrm>
        </p:spPr>
        <p:txBody>
          <a:bodyPr/>
          <a:lstStyle/>
          <a:p>
            <a:pPr>
              <a:lnSpc>
                <a:spcPct val="90000"/>
              </a:lnSpc>
            </a:pPr>
            <a:r>
              <a:rPr lang="en-US" sz="2800" dirty="0" smtClean="0">
                <a:latin typeface="Arial" pitchFamily="34" charset="0"/>
              </a:rPr>
              <a:t>Notify PayFlex within 90 days of employee enrolling in benefits</a:t>
            </a:r>
          </a:p>
          <a:p>
            <a:pPr>
              <a:lnSpc>
                <a:spcPct val="90000"/>
              </a:lnSpc>
              <a:buFontTx/>
              <a:buNone/>
            </a:pPr>
            <a:endParaRPr lang="en-US" sz="2800" dirty="0" smtClean="0">
              <a:latin typeface="Arial" pitchFamily="34" charset="0"/>
            </a:endParaRPr>
          </a:p>
          <a:p>
            <a:pPr>
              <a:lnSpc>
                <a:spcPct val="90000"/>
              </a:lnSpc>
            </a:pPr>
            <a:r>
              <a:rPr lang="en-US" sz="2800" dirty="0" smtClean="0">
                <a:latin typeface="Arial" pitchFamily="34" charset="0"/>
              </a:rPr>
              <a:t>Preferred notification method is via our web portal at </a:t>
            </a:r>
            <a:r>
              <a:rPr lang="en-US" sz="2800" dirty="0" smtClean="0">
                <a:latin typeface="Arial" pitchFamily="34" charset="0"/>
                <a:hlinkClick r:id="rId2"/>
              </a:rPr>
              <a:t>www.healthhub.com/employer</a:t>
            </a:r>
            <a:endParaRPr lang="en-US" sz="2800" dirty="0" smtClean="0">
              <a:latin typeface="Arial" pitchFamily="34" charset="0"/>
            </a:endParaRPr>
          </a:p>
          <a:p>
            <a:pPr>
              <a:lnSpc>
                <a:spcPct val="90000"/>
              </a:lnSpc>
              <a:buFontTx/>
              <a:buNone/>
            </a:pPr>
            <a:endParaRPr lang="en-US" sz="2800" dirty="0" smtClean="0">
              <a:latin typeface="Arial" pitchFamily="34" charset="0"/>
            </a:endParaRPr>
          </a:p>
          <a:p>
            <a:pPr lvl="1">
              <a:lnSpc>
                <a:spcPct val="90000"/>
              </a:lnSpc>
            </a:pPr>
            <a:r>
              <a:rPr lang="en-US" sz="1800" dirty="0" smtClean="0">
                <a:latin typeface="Arial" pitchFamily="34" charset="0"/>
              </a:rPr>
              <a:t>Initial Notice spreadsheets can be emailed to </a:t>
            </a:r>
            <a:r>
              <a:rPr lang="en-US" sz="1800" dirty="0" smtClean="0">
                <a:latin typeface="Arial" pitchFamily="34" charset="0"/>
                <a:hlinkClick r:id="rId3"/>
              </a:rPr>
              <a:t>ehamail@payflex.com</a:t>
            </a:r>
            <a:endParaRPr lang="en-US" sz="1800" dirty="0" smtClean="0">
              <a:latin typeface="Arial" pitchFamily="34" charset="0"/>
            </a:endParaRPr>
          </a:p>
          <a:p>
            <a:pPr lvl="1">
              <a:lnSpc>
                <a:spcPct val="90000"/>
              </a:lnSpc>
            </a:pPr>
            <a:r>
              <a:rPr lang="en-US" sz="1800" dirty="0" smtClean="0">
                <a:latin typeface="Arial" pitchFamily="34" charset="0"/>
              </a:rPr>
              <a:t>Do no fax notifications</a:t>
            </a:r>
          </a:p>
          <a:p>
            <a:pPr lvl="1">
              <a:lnSpc>
                <a:spcPct val="90000"/>
              </a:lnSpc>
            </a:pPr>
            <a:r>
              <a:rPr lang="en-US" sz="1800" dirty="0" smtClean="0">
                <a:latin typeface="Arial" pitchFamily="34" charset="0"/>
              </a:rPr>
              <a:t>If you do not have a 2014-2015 plan year spreadsheet by 8-1-2015 email </a:t>
            </a:r>
            <a:r>
              <a:rPr lang="en-US" sz="1800" dirty="0" smtClean="0">
                <a:latin typeface="Arial" pitchFamily="34" charset="0"/>
                <a:hlinkClick r:id="rId4"/>
              </a:rPr>
              <a:t>mowens@payflex.com</a:t>
            </a:r>
            <a:r>
              <a:rPr lang="en-US" sz="1800" dirty="0" smtClean="0">
                <a:latin typeface="Arial" pitchFamily="34" charset="0"/>
              </a:rPr>
              <a:t> and request one.</a:t>
            </a:r>
          </a:p>
          <a:p>
            <a:pPr lvl="1">
              <a:lnSpc>
                <a:spcPct val="90000"/>
              </a:lnSpc>
              <a:buFont typeface="Times" pitchFamily="18" charset="0"/>
              <a:buNone/>
            </a:pPr>
            <a:r>
              <a:rPr lang="en-US" dirty="0" smtClean="0">
                <a:latin typeface="Arial" pitchFamily="34" charset="0"/>
              </a:rPr>
              <a:t>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idx="4294967295"/>
          </p:nvPr>
        </p:nvSpPr>
        <p:spPr/>
        <p:txBody>
          <a:bodyPr/>
          <a:lstStyle/>
          <a:p>
            <a:r>
              <a:rPr lang="en-US" smtClean="0"/>
              <a:t>What is needed for an Initial Notice</a:t>
            </a:r>
          </a:p>
        </p:txBody>
      </p:sp>
      <p:sp>
        <p:nvSpPr>
          <p:cNvPr id="197635" name="Rectangle 3"/>
          <p:cNvSpPr>
            <a:spLocks noGrp="1" noChangeArrowheads="1"/>
          </p:cNvSpPr>
          <p:nvPr>
            <p:ph type="body" idx="4294967295"/>
          </p:nvPr>
        </p:nvSpPr>
        <p:spPr/>
        <p:txBody>
          <a:bodyPr/>
          <a:lstStyle/>
          <a:p>
            <a:pPr>
              <a:lnSpc>
                <a:spcPct val="80000"/>
              </a:lnSpc>
            </a:pPr>
            <a:r>
              <a:rPr lang="en-US" sz="2800" dirty="0" smtClean="0">
                <a:latin typeface="Arial" pitchFamily="34" charset="0"/>
              </a:rPr>
              <a:t>Employer Name</a:t>
            </a:r>
          </a:p>
          <a:p>
            <a:pPr>
              <a:lnSpc>
                <a:spcPct val="80000"/>
              </a:lnSpc>
            </a:pPr>
            <a:r>
              <a:rPr lang="en-US" sz="2800" dirty="0" smtClean="0">
                <a:latin typeface="Arial" pitchFamily="34" charset="0"/>
              </a:rPr>
              <a:t>Employee Name</a:t>
            </a:r>
          </a:p>
          <a:p>
            <a:pPr>
              <a:lnSpc>
                <a:spcPct val="80000"/>
              </a:lnSpc>
            </a:pPr>
            <a:r>
              <a:rPr lang="en-US" sz="2800" dirty="0" smtClean="0">
                <a:latin typeface="Arial" pitchFamily="34" charset="0"/>
              </a:rPr>
              <a:t>Employee SS#</a:t>
            </a:r>
          </a:p>
          <a:p>
            <a:pPr>
              <a:lnSpc>
                <a:spcPct val="80000"/>
              </a:lnSpc>
            </a:pPr>
            <a:r>
              <a:rPr lang="en-US" sz="2800" dirty="0" smtClean="0">
                <a:latin typeface="Arial" pitchFamily="34" charset="0"/>
              </a:rPr>
              <a:t>Employee DOB</a:t>
            </a:r>
          </a:p>
          <a:p>
            <a:pPr>
              <a:lnSpc>
                <a:spcPct val="80000"/>
              </a:lnSpc>
            </a:pPr>
            <a:r>
              <a:rPr lang="en-US" sz="2800" dirty="0" smtClean="0">
                <a:latin typeface="Arial" pitchFamily="34" charset="0"/>
              </a:rPr>
              <a:t>Employee Address</a:t>
            </a:r>
          </a:p>
          <a:p>
            <a:pPr lvl="1">
              <a:lnSpc>
                <a:spcPct val="80000"/>
              </a:lnSpc>
              <a:buFont typeface="Times" pitchFamily="18" charset="0"/>
              <a:buNone/>
            </a:pPr>
            <a:endParaRPr lang="en-US" sz="2000" dirty="0" smtClean="0">
              <a:latin typeface="Arial"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p:txBody>
          <a:bodyPr/>
          <a:lstStyle/>
          <a:p>
            <a:r>
              <a:rPr lang="en-US" smtClean="0"/>
              <a:t>PayFlex Responsibility</a:t>
            </a:r>
          </a:p>
        </p:txBody>
      </p:sp>
      <p:sp>
        <p:nvSpPr>
          <p:cNvPr id="198659" name="Rectangle 3"/>
          <p:cNvSpPr>
            <a:spLocks noGrp="1" noChangeArrowheads="1"/>
          </p:cNvSpPr>
          <p:nvPr>
            <p:ph type="body" idx="4294967295"/>
          </p:nvPr>
        </p:nvSpPr>
        <p:spPr/>
        <p:txBody>
          <a:bodyPr/>
          <a:lstStyle/>
          <a:p>
            <a:pPr>
              <a:lnSpc>
                <a:spcPct val="90000"/>
              </a:lnSpc>
            </a:pPr>
            <a:r>
              <a:rPr lang="en-US" sz="2800" smtClean="0">
                <a:latin typeface="Arial" pitchFamily="34" charset="0"/>
              </a:rPr>
              <a:t>PayFlex has 14 days from receipt of notice to send Initial Notice letter</a:t>
            </a:r>
          </a:p>
          <a:p>
            <a:pPr>
              <a:lnSpc>
                <a:spcPct val="90000"/>
              </a:lnSpc>
              <a:buFontTx/>
              <a:buNone/>
            </a:pPr>
            <a:endParaRPr lang="en-US" sz="2800" smtClean="0">
              <a:latin typeface="Arial" pitchFamily="34" charset="0"/>
            </a:endParaRPr>
          </a:p>
          <a:p>
            <a:pPr>
              <a:lnSpc>
                <a:spcPct val="90000"/>
              </a:lnSpc>
            </a:pPr>
            <a:r>
              <a:rPr lang="en-US" sz="2800" smtClean="0">
                <a:latin typeface="Arial" pitchFamily="34" charset="0"/>
              </a:rPr>
              <a:t>Entry via the web portal will send Initial Notice letter the following business day.</a:t>
            </a:r>
          </a:p>
          <a:p>
            <a:pPr>
              <a:lnSpc>
                <a:spcPct val="90000"/>
              </a:lnSpc>
              <a:buFontTx/>
              <a:buNone/>
            </a:pPr>
            <a:endParaRPr lang="en-US" sz="2800" smtClean="0">
              <a:latin typeface="Arial" pitchFamily="34" charset="0"/>
            </a:endParaRPr>
          </a:p>
          <a:p>
            <a:pPr lvl="1">
              <a:lnSpc>
                <a:spcPct val="90000"/>
              </a:lnSpc>
            </a:pPr>
            <a:r>
              <a:rPr lang="en-US" sz="2000" smtClean="0">
                <a:latin typeface="Arial" pitchFamily="34" charset="0"/>
              </a:rPr>
              <a:t>PayFlex turnaround is 48 hours to enter data from spreadsheets.  Initial Notice letter sent next business day from entry</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idx="4294967295"/>
          </p:nvPr>
        </p:nvSpPr>
        <p:spPr/>
        <p:txBody>
          <a:bodyPr/>
          <a:lstStyle/>
          <a:p>
            <a:r>
              <a:rPr lang="en-US" smtClean="0"/>
              <a:t>COBRA Qualifying Event</a:t>
            </a:r>
          </a:p>
        </p:txBody>
      </p:sp>
      <p:sp>
        <p:nvSpPr>
          <p:cNvPr id="199683" name="Rectangle 3"/>
          <p:cNvSpPr>
            <a:spLocks noGrp="1" noChangeArrowheads="1"/>
          </p:cNvSpPr>
          <p:nvPr>
            <p:ph type="body" idx="4294967295"/>
          </p:nvPr>
        </p:nvSpPr>
        <p:spPr/>
        <p:txBody>
          <a:bodyPr/>
          <a:lstStyle/>
          <a:p>
            <a:pPr>
              <a:lnSpc>
                <a:spcPct val="80000"/>
              </a:lnSpc>
            </a:pPr>
            <a:r>
              <a:rPr lang="en-US" sz="2800" smtClean="0">
                <a:latin typeface="Arial" pitchFamily="34" charset="0"/>
              </a:rPr>
              <a:t>Any participant who experiences an event which causes the loss of coverage must be offered COBRA</a:t>
            </a:r>
          </a:p>
          <a:p>
            <a:pPr>
              <a:lnSpc>
                <a:spcPct val="80000"/>
              </a:lnSpc>
            </a:pPr>
            <a:r>
              <a:rPr lang="en-US" sz="2800" smtClean="0">
                <a:latin typeface="Arial" pitchFamily="34" charset="0"/>
              </a:rPr>
              <a:t>An event would be:</a:t>
            </a:r>
          </a:p>
          <a:p>
            <a:pPr lvl="2">
              <a:lnSpc>
                <a:spcPct val="80000"/>
              </a:lnSpc>
              <a:buFont typeface="Times" pitchFamily="18" charset="0"/>
              <a:buNone/>
            </a:pPr>
            <a:r>
              <a:rPr lang="en-US" sz="2000" smtClean="0">
                <a:latin typeface="Arial" pitchFamily="34" charset="0"/>
              </a:rPr>
              <a:t>Termination</a:t>
            </a:r>
          </a:p>
          <a:p>
            <a:pPr lvl="2">
              <a:lnSpc>
                <a:spcPct val="80000"/>
              </a:lnSpc>
              <a:buFont typeface="Times" pitchFamily="18" charset="0"/>
              <a:buNone/>
            </a:pPr>
            <a:r>
              <a:rPr lang="en-US" sz="2000" smtClean="0">
                <a:latin typeface="Arial" pitchFamily="34" charset="0"/>
              </a:rPr>
              <a:t>Reduction of hours</a:t>
            </a:r>
          </a:p>
          <a:p>
            <a:pPr lvl="2">
              <a:lnSpc>
                <a:spcPct val="80000"/>
              </a:lnSpc>
              <a:buFont typeface="Times" pitchFamily="18" charset="0"/>
              <a:buNone/>
            </a:pPr>
            <a:r>
              <a:rPr lang="en-US" sz="2000" smtClean="0">
                <a:latin typeface="Arial" pitchFamily="34" charset="0"/>
              </a:rPr>
              <a:t>Retirement</a:t>
            </a:r>
          </a:p>
          <a:p>
            <a:pPr lvl="2">
              <a:lnSpc>
                <a:spcPct val="80000"/>
              </a:lnSpc>
              <a:buFont typeface="Times" pitchFamily="18" charset="0"/>
              <a:buNone/>
            </a:pPr>
            <a:r>
              <a:rPr lang="en-US" sz="2000" smtClean="0">
                <a:latin typeface="Arial" pitchFamily="34" charset="0"/>
              </a:rPr>
              <a:t>Divorce/Separation</a:t>
            </a:r>
          </a:p>
          <a:p>
            <a:pPr lvl="2">
              <a:lnSpc>
                <a:spcPct val="80000"/>
              </a:lnSpc>
              <a:buFont typeface="Times" pitchFamily="18" charset="0"/>
              <a:buNone/>
            </a:pPr>
            <a:r>
              <a:rPr lang="en-US" sz="2000" smtClean="0">
                <a:latin typeface="Arial" pitchFamily="34" charset="0"/>
              </a:rPr>
              <a:t>Ineligible Dependent</a:t>
            </a:r>
          </a:p>
          <a:p>
            <a:pPr lvl="2">
              <a:lnSpc>
                <a:spcPct val="80000"/>
              </a:lnSpc>
              <a:buFont typeface="Times" pitchFamily="18" charset="0"/>
              <a:buNone/>
            </a:pPr>
            <a:r>
              <a:rPr lang="en-US" sz="2000" smtClean="0">
                <a:latin typeface="Arial" pitchFamily="34" charset="0"/>
              </a:rPr>
              <a:t>Death</a:t>
            </a:r>
          </a:p>
          <a:p>
            <a:pPr lvl="2">
              <a:lnSpc>
                <a:spcPct val="80000"/>
              </a:lnSpc>
              <a:buFont typeface="Times" pitchFamily="18" charset="0"/>
              <a:buNone/>
            </a:pPr>
            <a:r>
              <a:rPr lang="en-US" sz="2000" smtClean="0">
                <a:latin typeface="Arial" pitchFamily="34" charset="0"/>
              </a:rPr>
              <a:t>Medicare</a:t>
            </a:r>
          </a:p>
          <a:p>
            <a:pPr lvl="1">
              <a:lnSpc>
                <a:spcPct val="80000"/>
              </a:lnSpc>
              <a:buFont typeface="Times" pitchFamily="18" charset="0"/>
              <a:buNone/>
            </a:pPr>
            <a:endParaRPr lang="en-US" sz="1800" smtClean="0">
              <a:latin typeface="Arial" pitchFamily="34" charset="0"/>
            </a:endParaRPr>
          </a:p>
          <a:p>
            <a:pPr lvl="1">
              <a:lnSpc>
                <a:spcPct val="80000"/>
              </a:lnSpc>
              <a:buFont typeface="Times" pitchFamily="18" charset="0"/>
              <a:buNone/>
            </a:pPr>
            <a:endParaRPr lang="en-US" smtClean="0">
              <a:latin typeface="Arial" pitchFamily="34" charset="0"/>
            </a:endParaRPr>
          </a:p>
        </p:txBody>
      </p:sp>
    </p:spTree>
  </p:cSld>
  <p:clrMapOvr>
    <a:masterClrMapping/>
  </p:clrMapOvr>
  <p:transition/>
</p:sld>
</file>

<file path=ppt/theme/theme1.xml><?xml version="1.0" encoding="utf-8"?>
<a:theme xmlns:a="http://schemas.openxmlformats.org/drawingml/2006/main" name="HealthHub">
  <a:themeElements>
    <a:clrScheme name="">
      <a:dk1>
        <a:srgbClr val="998F86"/>
      </a:dk1>
      <a:lt1>
        <a:srgbClr val="FFFFFF"/>
      </a:lt1>
      <a:dk2>
        <a:srgbClr val="AAB338"/>
      </a:dk2>
      <a:lt2>
        <a:srgbClr val="808080"/>
      </a:lt2>
      <a:accent1>
        <a:srgbClr val="E37C00"/>
      </a:accent1>
      <a:accent2>
        <a:srgbClr val="729ABD"/>
      </a:accent2>
      <a:accent3>
        <a:srgbClr val="FFFFFF"/>
      </a:accent3>
      <a:accent4>
        <a:srgbClr val="827972"/>
      </a:accent4>
      <a:accent5>
        <a:srgbClr val="EFBFAA"/>
      </a:accent5>
      <a:accent6>
        <a:srgbClr val="678BAB"/>
      </a:accent6>
      <a:hlink>
        <a:srgbClr val="EDB700"/>
      </a:hlink>
      <a:folHlink>
        <a:srgbClr val="99CC00"/>
      </a:folHlink>
    </a:clrScheme>
    <a:fontScheme name="Office Theme">
      <a:majorFont>
        <a:latin typeface="Arial"/>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HealthHub">
  <a:themeElements>
    <a:clrScheme name="">
      <a:dk1>
        <a:srgbClr val="998F86"/>
      </a:dk1>
      <a:lt1>
        <a:srgbClr val="FFFFFF"/>
      </a:lt1>
      <a:dk2>
        <a:srgbClr val="AAB338"/>
      </a:dk2>
      <a:lt2>
        <a:srgbClr val="808080"/>
      </a:lt2>
      <a:accent1>
        <a:srgbClr val="E37C00"/>
      </a:accent1>
      <a:accent2>
        <a:srgbClr val="729ABD"/>
      </a:accent2>
      <a:accent3>
        <a:srgbClr val="FFFFFF"/>
      </a:accent3>
      <a:accent4>
        <a:srgbClr val="827972"/>
      </a:accent4>
      <a:accent5>
        <a:srgbClr val="EFBFAA"/>
      </a:accent5>
      <a:accent6>
        <a:srgbClr val="678BAB"/>
      </a:accent6>
      <a:hlink>
        <a:srgbClr val="EDB700"/>
      </a:hlink>
      <a:folHlink>
        <a:srgbClr val="99CC00"/>
      </a:folHlink>
    </a:clrScheme>
    <a:fontScheme name="5_HealthHub">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HealthH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HealthHu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HealthHu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HealthHu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HealthHu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HealthHu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HealthHub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HealthHu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HealthHu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HealthHu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HealthHu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HealthHu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5_HealthHub">
  <a:themeElements>
    <a:clrScheme name="">
      <a:dk1>
        <a:srgbClr val="998F86"/>
      </a:dk1>
      <a:lt1>
        <a:srgbClr val="FFFFFF"/>
      </a:lt1>
      <a:dk2>
        <a:srgbClr val="AAB338"/>
      </a:dk2>
      <a:lt2>
        <a:srgbClr val="808080"/>
      </a:lt2>
      <a:accent1>
        <a:srgbClr val="E37C00"/>
      </a:accent1>
      <a:accent2>
        <a:srgbClr val="729ABD"/>
      </a:accent2>
      <a:accent3>
        <a:srgbClr val="FFFFFF"/>
      </a:accent3>
      <a:accent4>
        <a:srgbClr val="827972"/>
      </a:accent4>
      <a:accent5>
        <a:srgbClr val="EFBFAA"/>
      </a:accent5>
      <a:accent6>
        <a:srgbClr val="678BAB"/>
      </a:accent6>
      <a:hlink>
        <a:srgbClr val="EDB700"/>
      </a:hlink>
      <a:folHlink>
        <a:srgbClr val="99CC00"/>
      </a:folHlink>
    </a:clrScheme>
    <a:fontScheme name="105_HealthHub">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5_HealthH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5_HealthHu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5_HealthHu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5_HealthHu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5_HealthHu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5_HealthHu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5_HealthHub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5_HealthHu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5_HealthHu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5_HealthHu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5_HealthHu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5_HealthHu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17_HealthHub">
  <a:themeElements>
    <a:clrScheme name="">
      <a:dk1>
        <a:srgbClr val="998F86"/>
      </a:dk1>
      <a:lt1>
        <a:srgbClr val="FFFFFF"/>
      </a:lt1>
      <a:dk2>
        <a:srgbClr val="AAB338"/>
      </a:dk2>
      <a:lt2>
        <a:srgbClr val="808080"/>
      </a:lt2>
      <a:accent1>
        <a:srgbClr val="E37C00"/>
      </a:accent1>
      <a:accent2>
        <a:srgbClr val="729ABD"/>
      </a:accent2>
      <a:accent3>
        <a:srgbClr val="FFFFFF"/>
      </a:accent3>
      <a:accent4>
        <a:srgbClr val="827972"/>
      </a:accent4>
      <a:accent5>
        <a:srgbClr val="EFBFAA"/>
      </a:accent5>
      <a:accent6>
        <a:srgbClr val="678BAB"/>
      </a:accent6>
      <a:hlink>
        <a:srgbClr val="EDB700"/>
      </a:hlink>
      <a:folHlink>
        <a:srgbClr val="99CC00"/>
      </a:folHlink>
    </a:clrScheme>
    <a:fontScheme name="117_HealthHub">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7_HealthH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7_HealthHu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7_HealthHu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7_HealthHu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7_HealthHu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7_HealthHu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7_HealthHub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7_HealthHu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7_HealthHu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7_HealthHu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7_HealthHu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7_HealthHu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12_HealthHub">
  <a:themeElements>
    <a:clrScheme name="">
      <a:dk1>
        <a:srgbClr val="998F86"/>
      </a:dk1>
      <a:lt1>
        <a:srgbClr val="FFFFFF"/>
      </a:lt1>
      <a:dk2>
        <a:srgbClr val="AAB338"/>
      </a:dk2>
      <a:lt2>
        <a:srgbClr val="808080"/>
      </a:lt2>
      <a:accent1>
        <a:srgbClr val="E37C00"/>
      </a:accent1>
      <a:accent2>
        <a:srgbClr val="729ABD"/>
      </a:accent2>
      <a:accent3>
        <a:srgbClr val="FFFFFF"/>
      </a:accent3>
      <a:accent4>
        <a:srgbClr val="827972"/>
      </a:accent4>
      <a:accent5>
        <a:srgbClr val="EFBFAA"/>
      </a:accent5>
      <a:accent6>
        <a:srgbClr val="678BAB"/>
      </a:accent6>
      <a:hlink>
        <a:srgbClr val="EDB700"/>
      </a:hlink>
      <a:folHlink>
        <a:srgbClr val="99CC00"/>
      </a:folHlink>
    </a:clrScheme>
    <a:fontScheme name="112_HealthHub">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2_HealthH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2_HealthHu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2_HealthHu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2_HealthHu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2_HealthHu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2_HealthHu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2_HealthHub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2_HealthHu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2_HealthHu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2_HealthHu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2_HealthHu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2_HealthHu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20674</TotalTime>
  <Words>906</Words>
  <Application>Microsoft Office PowerPoint</Application>
  <PresentationFormat>On-screen Show (4:3)</PresentationFormat>
  <Paragraphs>188</Paragraphs>
  <Slides>19</Slides>
  <Notes>2</Notes>
  <HiddenSlides>0</HiddenSlides>
  <MMClips>0</MMClips>
  <ScaleCrop>false</ScaleCrop>
  <HeadingPairs>
    <vt:vector size="4" baseType="variant">
      <vt:variant>
        <vt:lpstr>Theme</vt:lpstr>
      </vt:variant>
      <vt:variant>
        <vt:i4>6</vt:i4>
      </vt:variant>
      <vt:variant>
        <vt:lpstr>Slide Titles</vt:lpstr>
      </vt:variant>
      <vt:variant>
        <vt:i4>19</vt:i4>
      </vt:variant>
    </vt:vector>
  </HeadingPairs>
  <TitlesOfParts>
    <vt:vector size="25" baseType="lpstr">
      <vt:lpstr>HealthHub</vt:lpstr>
      <vt:lpstr>Office Theme</vt:lpstr>
      <vt:lpstr>5_HealthHub</vt:lpstr>
      <vt:lpstr>105_HealthHub</vt:lpstr>
      <vt:lpstr>117_HealthHub</vt:lpstr>
      <vt:lpstr>112_HealthHub</vt:lpstr>
      <vt:lpstr>PowerPoint Presentation</vt:lpstr>
      <vt:lpstr>Today’s Agenda Topics </vt:lpstr>
      <vt:lpstr>PayFlex Contact</vt:lpstr>
      <vt:lpstr>PowerPoint Presentation</vt:lpstr>
      <vt:lpstr>New Hires </vt:lpstr>
      <vt:lpstr>What you need to do</vt:lpstr>
      <vt:lpstr>What is needed for an Initial Notice</vt:lpstr>
      <vt:lpstr>PayFlex Responsibility</vt:lpstr>
      <vt:lpstr>COBRA Qualifying Event</vt:lpstr>
      <vt:lpstr>What you need to do</vt:lpstr>
      <vt:lpstr>PayFlex Responsibilities</vt:lpstr>
      <vt:lpstr>Non employee centered events</vt:lpstr>
      <vt:lpstr>Adding benefits</vt:lpstr>
      <vt:lpstr>PayFlex Responsibilities to BCBS</vt:lpstr>
      <vt:lpstr>Participant Responsibility</vt:lpstr>
      <vt:lpstr>PowerPoint Presentation</vt:lpstr>
      <vt:lpstr>PowerPoint Presentation</vt:lpstr>
      <vt:lpstr>PowerPoint Presentation</vt:lpstr>
      <vt:lpstr>HealthHub.com COBRA Participant Portal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Jean Romano</dc:creator>
  <cp:lastModifiedBy>samantha.nowatzke</cp:lastModifiedBy>
  <cp:revision>1450</cp:revision>
  <cp:lastPrinted>2010-02-05T13:58:11Z</cp:lastPrinted>
  <dcterms:created xsi:type="dcterms:W3CDTF">2010-09-16T21:44:52Z</dcterms:created>
  <dcterms:modified xsi:type="dcterms:W3CDTF">2015-05-04T17:53:28Z</dcterms:modified>
</cp:coreProperties>
</file>