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30" r:id="rId4"/>
    <p:sldId id="331" r:id="rId5"/>
    <p:sldId id="332" r:id="rId6"/>
    <p:sldId id="333" r:id="rId7"/>
    <p:sldId id="334" r:id="rId8"/>
    <p:sldId id="258" r:id="rId9"/>
    <p:sldId id="310" r:id="rId10"/>
    <p:sldId id="309" r:id="rId11"/>
    <p:sldId id="311" r:id="rId12"/>
    <p:sldId id="312" r:id="rId13"/>
    <p:sldId id="314" r:id="rId14"/>
    <p:sldId id="315" r:id="rId15"/>
    <p:sldId id="313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39" autoAdjust="0"/>
  </p:normalViewPr>
  <p:slideViewPr>
    <p:cSldViewPr>
      <p:cViewPr varScale="1">
        <p:scale>
          <a:sx n="65" d="100"/>
          <a:sy n="65" d="100"/>
        </p:scale>
        <p:origin x="-130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F6652-1280-41A6-8620-B79250C85BA3}" type="datetimeFigureOut">
              <a:rPr lang="en-US" smtClean="0"/>
              <a:t>10/24/2017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E3AE7-39AF-47B5-9DBF-5249038CB0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7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E3AE7-39AF-47B5-9DBF-5249038CB0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88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defRPr/>
            </a:pPr>
            <a:fld id="{BC5D3223-0883-4B0A-9F3E-8B92E1F44EEA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defTabSz="9667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6129F6A-5388-48B2-A9DF-90A78150A60E}" type="slidenum">
              <a:rPr lang="en-US" altLang="en-US" sz="1200" u="sng"/>
              <a:pPr algn="r" eaLnBrk="1" hangingPunct="1"/>
              <a:t>3</a:t>
            </a:fld>
            <a:endParaRPr lang="en-US" altLang="en-US" sz="1200" u="sng" dirty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Go to the EHA web site for current insurance rates.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B378D-4137-485B-985A-545C3AE641A6}" type="datetime1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954-1D7F-4868-B9F0-BD44A686E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43941"/>
      </p:ext>
    </p:extLst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2A79E-DDA7-4AE8-9E09-59B13FD069D3}" type="datetime1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954-1D7F-4868-B9F0-BD44A686E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787871"/>
      </p:ext>
    </p:extLst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4DEA-FDE8-4183-ADDF-677E4DF808BB}" type="datetime1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954-1D7F-4868-B9F0-BD44A686E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99919"/>
      </p:ext>
    </p:extLst>
  </p:cSld>
  <p:clrMapOvr>
    <a:masterClrMapping/>
  </p:clrMapOvr>
  <p:transition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555E6-C94C-4183-A921-ED645755B6A7}" type="datetime1">
              <a:rPr lang="en-US" altLang="en-US" smtClean="0"/>
              <a:t>10/24/2017</a:t>
            </a:fld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Nov 2017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6EC26-C071-429D-BEB5-1811A4AB95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73948"/>
      </p:ext>
    </p:extLst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A344-65A8-4B5A-9CBF-E37AA78C638B}" type="datetime1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954-1D7F-4868-B9F0-BD44A686E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02706"/>
      </p:ext>
    </p:extLst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77842-27B3-4097-92A6-B9384A729E1D}" type="datetime1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954-1D7F-4868-B9F0-BD44A686E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45351"/>
      </p:ext>
    </p:extLst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5156-7001-4F9E-A2C7-1B9FC3D6B09D}" type="datetime1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954-1D7F-4868-B9F0-BD44A686E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82626"/>
      </p:ext>
    </p:extLst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8957-623A-460E-B7AE-08264C12C367}" type="datetime1">
              <a:rPr lang="en-US" smtClean="0"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954-1D7F-4868-B9F0-BD44A686E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856770"/>
      </p:ext>
    </p:extLst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0F563-B42B-4F0A-B878-362A723CD30C}" type="datetime1">
              <a:rPr lang="en-US" smtClean="0"/>
              <a:t>10/24/2017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954-1D7F-4868-B9F0-BD44A686E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74847"/>
      </p:ext>
    </p:extLst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B2C2-A907-4715-956C-63A2F37098E2}" type="datetime1">
              <a:rPr lang="en-US" smtClean="0"/>
              <a:t>10/24/2017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954-1D7F-4868-B9F0-BD44A686E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9013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2CD3-D48C-43CA-98EB-4D369DB93709}" type="datetime1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954-1D7F-4868-B9F0-BD44A686E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16867"/>
      </p:ext>
    </p:extLst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653D-B42A-4BCE-829B-FB09B99483C4}" type="datetime1">
              <a:rPr lang="en-US" smtClean="0"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EB954-1D7F-4868-B9F0-BD44A686E3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635614"/>
      </p:ext>
    </p:extLst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2672B-C688-40E7-BC4D-ED215A67B22A}" type="datetime1">
              <a:rPr lang="en-US" smtClean="0"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EB954-1D7F-4868-B9F0-BD44A686E3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599"/>
            <a:ext cx="1524000" cy="40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15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ll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8001000" cy="2819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EHA Early Retiree Options for Health Insurance for 2017-2018</a:t>
            </a:r>
            <a:b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and</a:t>
            </a:r>
            <a:b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</a:br>
            <a:r>
              <a: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How to sign up for an HSA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733800"/>
            <a:ext cx="6400800" cy="2209800"/>
          </a:xfrm>
          <a:solidFill>
            <a:srgbClr val="008080"/>
          </a:solidFill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>
                <a:solidFill>
                  <a:schemeClr val="bg1"/>
                </a:solidFill>
              </a:rPr>
              <a:t>How to make the best decision for you!</a:t>
            </a:r>
          </a:p>
          <a:p>
            <a:pPr>
              <a:lnSpc>
                <a:spcPct val="90000"/>
              </a:lnSpc>
            </a:pPr>
            <a:r>
              <a:rPr lang="en-US" altLang="en-US" b="1" i="1" dirty="0">
                <a:solidFill>
                  <a:schemeClr val="bg1"/>
                </a:solidFill>
              </a:rPr>
              <a:t>www.nsea.org/retired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5670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0"/>
            <a:ext cx="9144000" cy="682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648200" y="168821"/>
            <a:ext cx="3581400" cy="106182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i="1" dirty="0"/>
              <a:t> From the Union Bank web </a:t>
            </a:r>
            <a:r>
              <a:rPr lang="en-US" altLang="en-US" b="1" i="1" dirty="0" smtClean="0"/>
              <a:t>site: www.ubt.com/health</a:t>
            </a:r>
          </a:p>
          <a:p>
            <a:pPr algn="ctr">
              <a:spcBef>
                <a:spcPct val="50000"/>
              </a:spcBef>
            </a:pPr>
            <a:r>
              <a:rPr lang="en-US" altLang="en-US" b="1" i="1" dirty="0" smtClean="0"/>
              <a:t>This screen pops up</a:t>
            </a:r>
            <a:endParaRPr lang="en-US" altLang="en-US" b="1" i="1" dirty="0"/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609600" y="149452"/>
            <a:ext cx="2057400" cy="52173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618383" y="3445565"/>
            <a:ext cx="2743200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i="1" dirty="0" smtClean="0"/>
              <a:t>Click on “Enrollment” and then “HSA Application” to open an account online</a:t>
            </a:r>
            <a:endParaRPr lang="en-US" altLang="en-US" b="1" i="1" dirty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 flipV="1">
            <a:off x="2438401" y="2819401"/>
            <a:ext cx="2179982" cy="10878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619539" y="2324173"/>
            <a:ext cx="2057400" cy="521732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68242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78"/>
            <a:ext cx="9144001" cy="683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257800" y="4495800"/>
            <a:ext cx="2667000" cy="161582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 smtClean="0"/>
              <a:t>This page opens.</a:t>
            </a:r>
          </a:p>
          <a:p>
            <a:pPr algn="ctr">
              <a:spcBef>
                <a:spcPct val="50000"/>
              </a:spcBef>
            </a:pPr>
            <a:r>
              <a:rPr lang="en-US" altLang="en-US" b="1" dirty="0" smtClean="0"/>
              <a:t>The EHA Employer ID is:</a:t>
            </a:r>
          </a:p>
          <a:p>
            <a:pPr algn="ctr">
              <a:spcBef>
                <a:spcPct val="50000"/>
              </a:spcBef>
            </a:pPr>
            <a:r>
              <a:rPr lang="en-US" altLang="en-US" b="1" dirty="0" smtClean="0"/>
              <a:t>HBS1160</a:t>
            </a:r>
          </a:p>
          <a:p>
            <a:pPr algn="ctr">
              <a:spcBef>
                <a:spcPct val="50000"/>
              </a:spcBef>
            </a:pPr>
            <a:r>
              <a:rPr lang="en-US" altLang="en-US" b="1" dirty="0" smtClean="0"/>
              <a:t>Then click, “Submit”</a:t>
            </a:r>
            <a:endParaRPr lang="en-US" alt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953000" y="4343400"/>
            <a:ext cx="533400" cy="571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8837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" y="59634"/>
            <a:ext cx="9107557" cy="679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8113" y="3448877"/>
            <a:ext cx="22860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Your Employee ID is your Social Security Number, no dashes or spaces!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5405735"/>
            <a:ext cx="21336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Confirm the “text,” then click, “Start Application”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38400" y="3657600"/>
            <a:ext cx="2286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19800" y="5867400"/>
            <a:ext cx="381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4648200" y="4639632"/>
            <a:ext cx="2057400" cy="52173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35927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6134100" y="4724400"/>
            <a:ext cx="990600" cy="62163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967335"/>
            <a:ext cx="19050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</a:t>
            </a:r>
          </a:p>
          <a:p>
            <a:pPr algn="ctr"/>
            <a:r>
              <a:rPr lang="en-US" dirty="0" smtClean="0"/>
              <a:t>“Enroll Now,” or</a:t>
            </a:r>
            <a:br>
              <a:rPr lang="en-US" dirty="0" smtClean="0"/>
            </a:br>
            <a:r>
              <a:rPr lang="en-US" dirty="0" smtClean="0"/>
              <a:t>“Continue” to begin the process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858000" y="3890665"/>
            <a:ext cx="457200" cy="8337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02402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0" y="46381"/>
            <a:ext cx="9153940" cy="677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905000"/>
            <a:ext cx="19050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your information</a:t>
            </a:r>
            <a:endParaRPr lang="en-US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" y="2971800"/>
            <a:ext cx="1905000" cy="230832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For employment status, select “Employed” to get low-fee HSA.  Your employer will be “EHA,” your job title is “Retired”</a:t>
            </a:r>
            <a:endParaRPr lang="en-US" alt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57400" y="3276600"/>
            <a:ext cx="498231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33600" y="3505200"/>
            <a:ext cx="422031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81200" y="4125962"/>
            <a:ext cx="574431" cy="9032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027561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" y="0"/>
            <a:ext cx="91340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914400" y="3415748"/>
            <a:ext cx="2362200" cy="20313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You can add an authorized signer if </a:t>
            </a:r>
            <a:r>
              <a:rPr lang="en-US" altLang="en-US" dirty="0"/>
              <a:t>you wish – it can be your spouse – even if they are not covered directly by the HDHP insurance </a:t>
            </a:r>
            <a:r>
              <a:rPr lang="en-US" altLang="en-US" dirty="0" smtClean="0"/>
              <a:t>policy</a:t>
            </a:r>
            <a:endParaRPr lang="en-US" alt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19200" y="1905000"/>
            <a:ext cx="1219200" cy="15107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36843"/>
            <a:ext cx="4526446" cy="362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733800" y="4114800"/>
            <a:ext cx="1600200" cy="14773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Enter info for authorized signer on this pop-up screen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6886834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252"/>
            <a:ext cx="9144001" cy="684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04800" y="2592318"/>
            <a:ext cx="1600200" cy="313932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Select what kind of statements and  tax forms you want, electronic or paper (paper statements are $2 per month extra)</a:t>
            </a:r>
            <a:endParaRPr lang="en-US" alt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05000" y="3810000"/>
            <a:ext cx="22860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095500" y="4992975"/>
            <a:ext cx="1905000" cy="147732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If you choose electronic documents, open this file for a code number</a:t>
            </a:r>
            <a:endParaRPr lang="en-US" alt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33800" y="5327374"/>
            <a:ext cx="609600" cy="6924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84728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" y="62946"/>
            <a:ext cx="9084365" cy="67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143000" y="4191000"/>
            <a:ext cx="1905000" cy="175432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If you choose electronic documents, enter the code on the line in the prior screen</a:t>
            </a:r>
            <a:endParaRPr lang="en-US" altLang="en-US" dirty="0"/>
          </a:p>
        </p:txBody>
      </p:sp>
      <p:cxnSp>
        <p:nvCxnSpPr>
          <p:cNvPr id="5" name="Straight Arrow Connector 4"/>
          <p:cNvCxnSpPr>
            <a:stCxn id="4" idx="3"/>
          </p:cNvCxnSpPr>
          <p:nvPr/>
        </p:nvCxnSpPr>
        <p:spPr>
          <a:xfrm flipV="1">
            <a:off x="3048000" y="4477181"/>
            <a:ext cx="914400" cy="59098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47927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8" y="23190"/>
            <a:ext cx="9134062" cy="683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486400" y="1411750"/>
            <a:ext cx="2819400" cy="202723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You can add beneficiaries now (or later), or use your will or estate plan to control who gets any remaining money if you die with an unused account balance</a:t>
            </a:r>
          </a:p>
        </p:txBody>
      </p:sp>
    </p:spTree>
    <p:extLst>
      <p:ext uri="{BB962C8B-B14F-4D97-AF65-F5344CB8AC3E}">
        <p14:creationId xmlns:p14="http://schemas.microsoft.com/office/powerpoint/2010/main" val="2316798220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3"/>
            <a:ext cx="9144000" cy="682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7200" y="2209800"/>
            <a:ext cx="1905000" cy="1754326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You will also need to provide some form of government-issued ID information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646392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 smtClean="0"/>
              <a:t>Review of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Current $900 deducible PPO plan</a:t>
            </a:r>
          </a:p>
          <a:p>
            <a:pPr lvl="1"/>
            <a:r>
              <a:rPr lang="en-US" dirty="0" smtClean="0"/>
              <a:t>To maintain, do nothing!</a:t>
            </a:r>
          </a:p>
          <a:p>
            <a:r>
              <a:rPr lang="en-US" dirty="0" smtClean="0"/>
              <a:t>Other options available</a:t>
            </a:r>
          </a:p>
          <a:p>
            <a:pPr lvl="1"/>
            <a:r>
              <a:rPr lang="en-US" dirty="0" smtClean="0"/>
              <a:t>$2,000 deductible PPO plan</a:t>
            </a:r>
          </a:p>
          <a:p>
            <a:pPr lvl="2"/>
            <a:r>
              <a:rPr lang="en-US" dirty="0" smtClean="0"/>
              <a:t>To start, call Blue Cross for application</a:t>
            </a:r>
          </a:p>
          <a:p>
            <a:pPr lvl="1"/>
            <a:r>
              <a:rPr lang="en-US" dirty="0" smtClean="0"/>
              <a:t>$3,500 HDHP plan</a:t>
            </a:r>
          </a:p>
          <a:p>
            <a:pPr lvl="2"/>
            <a:r>
              <a:rPr lang="en-US" dirty="0" smtClean="0"/>
              <a:t>Call Blue Cross for application, consider enrolling in Health Savings Account (HSA)</a:t>
            </a:r>
          </a:p>
          <a:p>
            <a:pPr lvl="1"/>
            <a:r>
              <a:rPr lang="en-US" dirty="0" smtClean="0"/>
              <a:t>$4,000 HDHP plan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0676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04800" y="2667000"/>
            <a:ext cx="1905000" cy="355481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A summary of all information you entered will be next, and you can edit anything that is not OK.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You must open all of the disclosures to complete the application.</a:t>
            </a:r>
            <a:endParaRPr lang="en-US" alt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057400" y="3429000"/>
            <a:ext cx="533400" cy="1371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209800" y="4800600"/>
            <a:ext cx="6172200" cy="838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8994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6" y="26504"/>
            <a:ext cx="9160566" cy="684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57200" y="4724400"/>
            <a:ext cx="1905000" cy="92333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Read the disclosures, then “accept”</a:t>
            </a:r>
            <a:endParaRPr lang="en-US" alt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05000" y="5486400"/>
            <a:ext cx="6096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813728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1000" y="2209800"/>
            <a:ext cx="1905000" cy="20313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Agree to all of the other terms, add your electronic signature, then submit application.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7763747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Nov 2017</a:t>
            </a:r>
            <a:endParaRPr lang="en-US" altLang="en-US" dirty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 smtClean="0"/>
              <a:t>Last steps for HSA account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You will get an email confirming your application, and a link to an HSA Welcome Kit</a:t>
            </a:r>
          </a:p>
          <a:p>
            <a:pPr eaLnBrk="1" hangingPunct="1"/>
            <a:r>
              <a:rPr lang="en-US" altLang="en-US" dirty="0" smtClean="0"/>
              <a:t>Wait for your ID card to be issued (it is a debit card that can be used for office visit costs, drug costs, etc.)</a:t>
            </a:r>
          </a:p>
          <a:p>
            <a:pPr eaLnBrk="1" hangingPunct="1"/>
            <a:r>
              <a:rPr lang="en-US" altLang="en-US" b="1" dirty="0" smtClean="0"/>
              <a:t>FUND</a:t>
            </a:r>
            <a:r>
              <a:rPr lang="en-US" altLang="en-US" dirty="0" smtClean="0"/>
              <a:t> your account by making check payable to Union Bank and mailing in your funding deposit</a:t>
            </a:r>
          </a:p>
          <a:p>
            <a:pPr lvl="1"/>
            <a:r>
              <a:rPr lang="en-US" altLang="en-US" dirty="0" smtClean="0"/>
              <a:t>Must wait until after January 1 of the year you will use the HSA  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mtClean="0"/>
              <a:t>Nov 2017</a:t>
            </a:r>
            <a:endParaRPr lang="en-US" altLang="en-US" dirty="0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001000" cy="5638800"/>
          </a:xfrm>
          <a:solidFill>
            <a:srgbClr val="FF0000"/>
          </a:solidFill>
        </p:spPr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chemeClr val="bg1"/>
                </a:solidFill>
              </a:rPr>
              <a:t>If you change plans, you will need to stay in the plan you choose for 3 years before you can switch back to the older plan.  You can change by August 1, or Dec. 1, or next year….</a:t>
            </a:r>
            <a:br>
              <a:rPr lang="en-US" altLang="en-US" sz="4000" b="1" dirty="0" smtClean="0">
                <a:solidFill>
                  <a:schemeClr val="bg1"/>
                </a:solidFill>
              </a:rPr>
            </a:br>
            <a:r>
              <a:rPr lang="en-US" altLang="en-US" sz="4000" b="1" dirty="0" smtClean="0">
                <a:solidFill>
                  <a:schemeClr val="bg1"/>
                </a:solidFill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</a:rPr>
            </a:br>
            <a:r>
              <a:rPr lang="en-US" altLang="en-US" sz="4000" b="1" dirty="0" smtClean="0">
                <a:solidFill>
                  <a:schemeClr val="bg1"/>
                </a:solidFill>
              </a:rPr>
              <a:t>Questions?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 smtClean="0"/>
              <a:t>Nov 2017</a:t>
            </a:r>
            <a:endParaRPr lang="en-US" altLang="en-US" dirty="0"/>
          </a:p>
        </p:txBody>
      </p:sp>
      <p:sp>
        <p:nvSpPr>
          <p:cNvPr id="49154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0" dirty="0"/>
              <a:t>Fall 2011</a:t>
            </a: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24800" cy="1066800"/>
          </a:xfrm>
          <a:solidFill>
            <a:srgbClr val="66FF99"/>
          </a:solidFill>
        </p:spPr>
        <p:txBody>
          <a:bodyPr/>
          <a:lstStyle/>
          <a:p>
            <a:pPr eaLnBrk="1" hangingPunct="1"/>
            <a:r>
              <a:rPr lang="en-US" altLang="en-US" sz="3200" b="1" dirty="0" smtClean="0"/>
              <a:t>BC/BS rates for 2017-2018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1800" b="1" dirty="0" smtClean="0"/>
              <a:t>Includes Option 2 PPO Dental rate per plan (100% A, 75% B &amp; 50% C)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724400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	</a:t>
            </a:r>
            <a:r>
              <a:rPr lang="en-US" altLang="en-US" sz="2400" b="1" u="sng" dirty="0" smtClean="0"/>
              <a:t>Employee	Ee&amp;spouse	Ee&amp;child	Ee&amp;family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$900 ded.	$636.60	$1,336.83	$1,177.69	$1,795.07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$1,150 ded.	$616.09	$1,293.78	$1,139.79	$1,737.27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$1,500 ded.	$591.41	$1,241.94	$1,234.77	$1,667.66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$2,000 ded.	$541.59	$1,137.33	$1,130.16	$1,527.18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$3,500 HSA	$541.59	$1,137.33 	$1,130.16	$1,527.18	</a:t>
            </a:r>
            <a:endParaRPr lang="en-US" alt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u="sng" dirty="0" smtClean="0"/>
              <a:t>Retirees before Age 65</a:t>
            </a:r>
            <a:endParaRPr lang="en-US" altLang="en-US" sz="24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$900 ded.	$697.39	$1,464.47	$1,238.46	$1,855.98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$2,000 ded.	$592.90	$1,245.02	$1,053.19	$1,578.56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$3,500 HSA	$592.90	$1,245.02	$1,053.19	$1,578.56</a:t>
            </a: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304800" y="6172200"/>
            <a:ext cx="8229600" cy="4572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</a:rPr>
              <a:t>For EHA rates:    </a:t>
            </a:r>
            <a:r>
              <a:rPr lang="en-US" altLang="en-US" i="1" dirty="0">
                <a:solidFill>
                  <a:schemeClr val="bg1"/>
                </a:solidFill>
              </a:rPr>
              <a:t>www.ehaplan.org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 smtClean="0"/>
              <a:t>Nov 2017</a:t>
            </a:r>
            <a:endParaRPr lang="en-US" altLang="en-US" dirty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66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000" b="0" dirty="0">
                <a:solidFill>
                  <a:schemeClr val="tx2"/>
                </a:solidFill>
              </a:rPr>
              <a:t>How can you decide which EHA plan to choose?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 b="0" dirty="0"/>
              <a:t>Consider what you paid for health care last year in: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b="0" dirty="0"/>
              <a:t>Office visit co-pay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b="0" dirty="0"/>
              <a:t>Deductible for medical care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b="0" dirty="0"/>
              <a:t>Co-pay for medical care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b="0" dirty="0"/>
              <a:t>Co-pay for prescriptions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en-US" altLang="en-US" sz="2800" b="0" dirty="0"/>
              <a:t>Premium saving for making a change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 smtClean="0"/>
              <a:t>Nov 2017</a:t>
            </a:r>
            <a:endParaRPr lang="en-US" altLang="en-US" dirty="0"/>
          </a:p>
        </p:txBody>
      </p:sp>
      <p:sp>
        <p:nvSpPr>
          <p:cNvPr id="51202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0" dirty="0"/>
              <a:t>Fall 2011</a:t>
            </a: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rgbClr val="66FF99"/>
          </a:solidFill>
        </p:spPr>
        <p:txBody>
          <a:bodyPr/>
          <a:lstStyle/>
          <a:p>
            <a:pPr eaLnBrk="1" hangingPunct="1"/>
            <a:r>
              <a:rPr lang="en-US" altLang="en-US" sz="2400" b="1" dirty="0" smtClean="0"/>
              <a:t>Example of Costs for 6 office visits (2 primary care &amp; 4 specialty), $800 in tests, and 2 drugs per month</a:t>
            </a:r>
          </a:p>
        </p:txBody>
      </p:sp>
      <p:graphicFrame>
        <p:nvGraphicFramePr>
          <p:cNvPr id="51275" name="Group 7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321258"/>
              </p:ext>
            </p:extLst>
          </p:nvPr>
        </p:nvGraphicFramePr>
        <p:xfrm>
          <a:off x="304800" y="1371600"/>
          <a:ext cx="8662034" cy="5434584"/>
        </p:xfrm>
        <a:graphic>
          <a:graphicData uri="http://schemas.openxmlformats.org/drawingml/2006/table">
            <a:tbl>
              <a:tblPr/>
              <a:tblGrid>
                <a:gridCol w="1219200"/>
                <a:gridCol w="990600"/>
                <a:gridCol w="208280"/>
                <a:gridCol w="1265237"/>
                <a:gridCol w="1066800"/>
                <a:gridCol w="208280"/>
                <a:gridCol w="1570037"/>
                <a:gridCol w="2133600"/>
              </a:tblGrid>
              <a:tr h="58896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$900 PPO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$2,000 PPO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$3,500 HDHP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5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o.v. @ $30 &amp;$50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o.v. @ $45 &amp;$65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o.v. @ $195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8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Ded. for tests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Ded. for tests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Ded. for tests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7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Rx @ $40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Rx @ $45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$1,080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Rx @ $80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$1,920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8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Co-pay @ 80/20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Co-pay @ 70/30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charges of $3,890 exceeds $3,500 deductible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7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Prem sav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$2,020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Prem sav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$2,230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-1,253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Prem sav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$3,500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-1,253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88963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tax break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tax break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 break for $4,450 @30%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-1,300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$ 947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 smtClean="0"/>
              <a:t>Nov 2017</a:t>
            </a:r>
            <a:endParaRPr lang="en-US" altLang="en-US" dirty="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"/>
            <a:ext cx="8610600" cy="647700"/>
          </a:xfrm>
          <a:solidFill>
            <a:srgbClr val="66FF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Plan Comparison for single coverage</a:t>
            </a:r>
          </a:p>
        </p:txBody>
      </p:sp>
      <p:graphicFrame>
        <p:nvGraphicFramePr>
          <p:cNvPr id="52280" name="Group 5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0547065"/>
              </p:ext>
            </p:extLst>
          </p:nvPr>
        </p:nvGraphicFramePr>
        <p:xfrm>
          <a:off x="266700" y="819607"/>
          <a:ext cx="8610600" cy="5915064"/>
        </p:xfrm>
        <a:graphic>
          <a:graphicData uri="http://schemas.openxmlformats.org/drawingml/2006/table">
            <a:tbl>
              <a:tblPr/>
              <a:tblGrid>
                <a:gridCol w="2171700"/>
                <a:gridCol w="2133600"/>
                <a:gridCol w="152400"/>
                <a:gridCol w="2000250"/>
                <a:gridCol w="133350"/>
                <a:gridCol w="2019300"/>
              </a:tblGrid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$900 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$2,000 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$3,500 ded. HDHP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90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Deductible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276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 co-insurance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$3,750*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$4,850*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 out of pocket (with deductible)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$4,650*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$6,850*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510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Office visit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$30 &amp; $50 &amp; $75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$45 &amp; $65 &amp; $90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Inc. in 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35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Coins.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80/20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Inc. in ded.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Drugs – % copay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$ minimums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25% / 50%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 / $40 / $70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30% / 50%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$7 / $45 / $70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Inc. in ded.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000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Routine care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Benefits for covered services are paid at 100%,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subject to age, gender and frequency limits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Premium savings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$1,253 per 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$1,253 per year PLUS tax break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67000" y="2258025"/>
            <a:ext cx="4114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dirty="0" smtClean="0"/>
              <a:t>* Includes  copays for both medical and  pharmacy claims</a:t>
            </a:r>
            <a:endParaRPr lang="en-US" sz="1100" b="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 altLang="en-US" smtClean="0"/>
              <a:t>Nov 2017</a:t>
            </a:r>
            <a:endParaRPr lang="en-US" altLang="en-US" dirty="0"/>
          </a:p>
        </p:txBody>
      </p:sp>
      <p:sp>
        <p:nvSpPr>
          <p:cNvPr id="53250" name="Footer Placeholder 4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400" b="0" dirty="0"/>
              <a:t>Fall 2011</a:t>
            </a: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457200"/>
          </a:xfrm>
          <a:solidFill>
            <a:srgbClr val="66FF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 smtClean="0"/>
              <a:t>Example of out-of-pocket cost</a:t>
            </a:r>
          </a:p>
        </p:txBody>
      </p:sp>
      <p:graphicFrame>
        <p:nvGraphicFramePr>
          <p:cNvPr id="53281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873863"/>
              </p:ext>
            </p:extLst>
          </p:nvPr>
        </p:nvGraphicFramePr>
        <p:xfrm>
          <a:off x="381000" y="724963"/>
          <a:ext cx="8458200" cy="6041136"/>
        </p:xfrm>
        <a:graphic>
          <a:graphicData uri="http://schemas.openxmlformats.org/drawingml/2006/table">
            <a:tbl>
              <a:tblPr/>
              <a:tblGrid>
                <a:gridCol w="1863725"/>
                <a:gridCol w="2327275"/>
                <a:gridCol w="2152650"/>
                <a:gridCol w="2114550"/>
              </a:tblGrid>
              <a:tr h="779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Hypothetical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out-of-pocket expense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$3,500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HDHP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779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$900 in covered charges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 pay entire amount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 pay entire amount</a:t>
                      </a:r>
                      <a:b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 pay entire amount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445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$2,000 in covered charges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$900 applied to deductible; $1,100 paid 80/20%:  You pay $1,120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 pay entire amount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 pay entire amount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1224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$25,000 in covered charges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$900 applied to deductible; co-insurance max. is $3,750*:  member pays $4,650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(*Co-insurance max. also includes drug co-pays)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$2,000 applied to deductible; co-insurance max. is $4,850*:  member pays $6,850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</a:rPr>
                        <a:t>(*Co-insurance max. also includes drug co-pays)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$3,500 applied to deductible; 100% coverage after deductible:  member pays $3,500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US" dirty="0" smtClean="0"/>
              <a:t>To make a change, do this: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Call Blue Cross at 1-800-562-6394</a:t>
            </a:r>
          </a:p>
          <a:p>
            <a:pPr lvl="1"/>
            <a:r>
              <a:rPr lang="en-US" dirty="0" smtClean="0"/>
              <a:t>Tell them you are with EHA</a:t>
            </a:r>
          </a:p>
          <a:p>
            <a:pPr lvl="1"/>
            <a:r>
              <a:rPr lang="en-US" dirty="0" smtClean="0"/>
              <a:t>Ask for application to change policy</a:t>
            </a:r>
          </a:p>
          <a:p>
            <a:pPr lvl="1"/>
            <a:r>
              <a:rPr lang="en-US" dirty="0" smtClean="0"/>
              <a:t>Have your Blue Cross ID number ready</a:t>
            </a:r>
          </a:p>
          <a:p>
            <a:pPr lvl="1"/>
            <a:r>
              <a:rPr lang="en-US" dirty="0" smtClean="0"/>
              <a:t>Fill out application and return to Blue Cross</a:t>
            </a:r>
          </a:p>
          <a:p>
            <a:r>
              <a:rPr lang="en-US" dirty="0" smtClean="0"/>
              <a:t>If you want to open a Health Savings Account, contact Union Bank (or your financial provider) after you sign up for the HDHP</a:t>
            </a:r>
          </a:p>
          <a:p>
            <a:pPr lvl="1"/>
            <a:r>
              <a:rPr lang="en-US" dirty="0" smtClean="0"/>
              <a:t>Go to EHA web site, </a:t>
            </a:r>
            <a:r>
              <a:rPr lang="en-US" b="1" i="1" dirty="0" smtClean="0"/>
              <a:t>www.ehaplan.org</a:t>
            </a:r>
            <a:r>
              <a:rPr lang="en-US" dirty="0" smtClean="0"/>
              <a:t>, for details on the plans available</a:t>
            </a:r>
            <a:endParaRPr lang="en-US" b="1" i="1" u="sng" dirty="0" smtClean="0"/>
          </a:p>
          <a:p>
            <a:pPr lvl="1"/>
            <a:r>
              <a:rPr lang="en-US" dirty="0" smtClean="0"/>
              <a:t>Go to Union Bank web site, </a:t>
            </a:r>
            <a:r>
              <a:rPr lang="en-US" b="1" i="1" dirty="0" smtClean="0"/>
              <a:t>www.ubt.com/health</a:t>
            </a:r>
            <a:endParaRPr lang="en-US" b="1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9597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 2017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6" y="-3314"/>
            <a:ext cx="9114184" cy="686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331720" y="1219200"/>
            <a:ext cx="3048000" cy="4699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i="1" dirty="0"/>
              <a:t>www.ehaplan.org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 flipV="1">
            <a:off x="2133600" y="381000"/>
            <a:ext cx="457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74320" y="3192939"/>
            <a:ext cx="2057400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/>
              <a:t>Click here to </a:t>
            </a:r>
            <a:r>
              <a:rPr lang="en-US" altLang="en-US" b="1" dirty="0" smtClean="0"/>
              <a:t>see retiree information</a:t>
            </a:r>
            <a:endParaRPr lang="en-US" altLang="en-US" b="1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2250573" y="2133600"/>
            <a:ext cx="4226427" cy="152399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400800" y="1634987"/>
            <a:ext cx="1676400" cy="5334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12448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1189</Words>
  <Application>Microsoft Office PowerPoint</Application>
  <PresentationFormat>On-screen Show (4:3)</PresentationFormat>
  <Paragraphs>228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Review of options</vt:lpstr>
      <vt:lpstr>BC/BS rates for 2017-2018 Includes Option 2 PPO Dental rate per plan (100% A, 75% B &amp; 50% C)</vt:lpstr>
      <vt:lpstr>PowerPoint Presentation</vt:lpstr>
      <vt:lpstr>Example of Costs for 6 office visits (2 primary care &amp; 4 specialty), $800 in tests, and 2 drugs per month</vt:lpstr>
      <vt:lpstr>Plan Comparison for single coverage</vt:lpstr>
      <vt:lpstr>Example of out-of-pocket cost</vt:lpstr>
      <vt:lpstr>To make a change, do this: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Last steps for HSA account</vt:lpstr>
      <vt:lpstr>If you change plans, you will need to stay in the plan you choose for 3 years before you can switch back to the older plan.  You can change by August 1, or Dec. 1, or next year….  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</dc:creator>
  <cp:lastModifiedBy>Roger</cp:lastModifiedBy>
  <cp:revision>58</cp:revision>
  <dcterms:created xsi:type="dcterms:W3CDTF">2013-10-13T20:00:07Z</dcterms:created>
  <dcterms:modified xsi:type="dcterms:W3CDTF">2017-10-25T02:58:53Z</dcterms:modified>
</cp:coreProperties>
</file>